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1077" r:id="rId3"/>
    <p:sldId id="1581" r:id="rId4"/>
    <p:sldId id="1582" r:id="rId5"/>
    <p:sldId id="1583" r:id="rId6"/>
    <p:sldId id="1584" r:id="rId7"/>
    <p:sldId id="1585" r:id="rId8"/>
    <p:sldId id="1586" r:id="rId9"/>
    <p:sldId id="1587" r:id="rId10"/>
    <p:sldId id="1588" r:id="rId11"/>
    <p:sldId id="1589" r:id="rId12"/>
    <p:sldId id="1590" r:id="rId13"/>
    <p:sldId id="1591" r:id="rId14"/>
    <p:sldId id="1592" r:id="rId15"/>
    <p:sldId id="1593" r:id="rId16"/>
    <p:sldId id="1594" r:id="rId17"/>
    <p:sldId id="1017" r:id="rId18"/>
    <p:sldId id="957" r:id="rId19"/>
    <p:sldId id="1030" r:id="rId20"/>
    <p:sldId id="1031" r:id="rId21"/>
    <p:sldId id="958" r:id="rId22"/>
    <p:sldId id="959" r:id="rId23"/>
    <p:sldId id="1032" r:id="rId24"/>
    <p:sldId id="960" r:id="rId25"/>
    <p:sldId id="961" r:id="rId26"/>
    <p:sldId id="962" r:id="rId27"/>
    <p:sldId id="1595" r:id="rId28"/>
    <p:sldId id="1596" r:id="rId29"/>
    <p:sldId id="1597" r:id="rId30"/>
    <p:sldId id="1217" r:id="rId31"/>
    <p:sldId id="1079" r:id="rId32"/>
    <p:sldId id="1082" r:id="rId33"/>
    <p:sldId id="1083" r:id="rId34"/>
    <p:sldId id="1084" r:id="rId35"/>
    <p:sldId id="1085" r:id="rId36"/>
    <p:sldId id="1081" r:id="rId37"/>
    <p:sldId id="1219" r:id="rId38"/>
    <p:sldId id="1086" r:id="rId39"/>
    <p:sldId id="1220" r:id="rId40"/>
    <p:sldId id="1226" r:id="rId41"/>
    <p:sldId id="1234" r:id="rId42"/>
    <p:sldId id="1242" r:id="rId43"/>
    <p:sldId id="1247" r:id="rId44"/>
    <p:sldId id="1253" r:id="rId45"/>
    <p:sldId id="1150" r:id="rId46"/>
    <p:sldId id="1154" r:id="rId47"/>
    <p:sldId id="1169" r:id="rId48"/>
    <p:sldId id="1155" r:id="rId49"/>
    <p:sldId id="1156" r:id="rId50"/>
    <p:sldId id="1157" r:id="rId51"/>
    <p:sldId id="1158" r:id="rId52"/>
    <p:sldId id="1159" r:id="rId53"/>
    <p:sldId id="1152" r:id="rId54"/>
    <p:sldId id="1161" r:id="rId55"/>
    <p:sldId id="1153" r:id="rId56"/>
    <p:sldId id="1162" r:id="rId57"/>
    <p:sldId id="1254" r:id="rId58"/>
    <p:sldId id="1164" r:id="rId59"/>
    <p:sldId id="1163" r:id="rId60"/>
    <p:sldId id="1165" r:id="rId61"/>
    <p:sldId id="1166" r:id="rId62"/>
    <p:sldId id="1167" r:id="rId63"/>
    <p:sldId id="1168" r:id="rId64"/>
    <p:sldId id="1259" r:id="rId65"/>
    <p:sldId id="1171" r:id="rId66"/>
    <p:sldId id="1260" r:id="rId67"/>
    <p:sldId id="1661" r:id="rId68"/>
    <p:sldId id="1261" r:id="rId69"/>
    <p:sldId id="1598" r:id="rId70"/>
    <p:sldId id="1599" r:id="rId71"/>
    <p:sldId id="1600" r:id="rId72"/>
    <p:sldId id="1601" r:id="rId73"/>
    <p:sldId id="1602" r:id="rId74"/>
    <p:sldId id="1603" r:id="rId75"/>
    <p:sldId id="1604" r:id="rId76"/>
    <p:sldId id="1605" r:id="rId77"/>
    <p:sldId id="1606" r:id="rId78"/>
    <p:sldId id="1607" r:id="rId79"/>
    <p:sldId id="1608" r:id="rId80"/>
    <p:sldId id="1609" r:id="rId81"/>
    <p:sldId id="1611" r:id="rId82"/>
    <p:sldId id="1612" r:id="rId83"/>
    <p:sldId id="1613" r:id="rId84"/>
    <p:sldId id="1632" r:id="rId85"/>
    <p:sldId id="1633" r:id="rId86"/>
    <p:sldId id="1634" r:id="rId87"/>
    <p:sldId id="1635" r:id="rId88"/>
    <p:sldId id="1636" r:id="rId89"/>
    <p:sldId id="1637" r:id="rId90"/>
    <p:sldId id="1638" r:id="rId91"/>
    <p:sldId id="1639" r:id="rId92"/>
    <p:sldId id="1640" r:id="rId93"/>
    <p:sldId id="1641" r:id="rId94"/>
    <p:sldId id="1642" r:id="rId95"/>
    <p:sldId id="1643" r:id="rId96"/>
    <p:sldId id="1644" r:id="rId97"/>
    <p:sldId id="1645" r:id="rId98"/>
    <p:sldId id="1646" r:id="rId99"/>
    <p:sldId id="1647" r:id="rId100"/>
    <p:sldId id="1648" r:id="rId101"/>
    <p:sldId id="1649" r:id="rId102"/>
    <p:sldId id="1650" r:id="rId103"/>
    <p:sldId id="1651" r:id="rId104"/>
    <p:sldId id="1652" r:id="rId105"/>
    <p:sldId id="1653" r:id="rId106"/>
    <p:sldId id="1654" r:id="rId107"/>
    <p:sldId id="1655" r:id="rId108"/>
    <p:sldId id="1656" r:id="rId109"/>
    <p:sldId id="1657" r:id="rId110"/>
    <p:sldId id="1658" r:id="rId111"/>
    <p:sldId id="1659" r:id="rId112"/>
    <p:sldId id="1660" r:id="rId113"/>
    <p:sldId id="1614" r:id="rId114"/>
    <p:sldId id="1615" r:id="rId115"/>
    <p:sldId id="1616" r:id="rId116"/>
    <p:sldId id="1617" r:id="rId117"/>
    <p:sldId id="1618" r:id="rId118"/>
    <p:sldId id="1619" r:id="rId119"/>
    <p:sldId id="1620" r:id="rId120"/>
    <p:sldId id="1621" r:id="rId121"/>
    <p:sldId id="1623" r:id="rId122"/>
    <p:sldId id="1624" r:id="rId123"/>
    <p:sldId id="1625" r:id="rId124"/>
    <p:sldId id="1626" r:id="rId125"/>
    <p:sldId id="1631" r:id="rId126"/>
    <p:sldId id="1627" r:id="rId127"/>
    <p:sldId id="1628" r:id="rId128"/>
    <p:sldId id="1629" r:id="rId129"/>
    <p:sldId id="1630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327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063C3-95B8-6943-A048-2C0521E7FF32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398FE-426B-0842-BD76-F2C1950D7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53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for r in </a:t>
            </a:r>
            <a:r>
              <a:rPr lang="en-US" dirty="0" err="1"/>
              <a:t>rx</a:t>
            </a:r>
            <a:r>
              <a:rPr lang="en-US" dirty="0"/>
              <a:t> blocking?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945F-689C-5141-B374-59438E7A360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9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398FE-426B-0842-BD76-F2C1950D727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5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53E0-FFCE-179C-2FB7-A5194BDAA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00E29-657A-7289-9F8C-2E848E0F2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E1E3D-3099-820E-9791-92AB9238E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1203A-4D2C-CD14-AD90-B2C91BB7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92CD9-2AAB-0727-6DCD-828862CA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2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53E8-8725-92BC-1E62-22A2ADCD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C551AC-8367-CEF6-C2F8-A1122F50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284F-CF0E-76B1-5C33-8736B7B52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95BBB-9448-376B-ECF2-74B898BF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26B31-44A9-D36B-8D95-FD0C901A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8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6E16A5-157B-6602-BD95-B6A964E14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5F161-CDDA-3DBD-D441-016C47C7E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9A727-84A5-1BBC-CB31-9919E3A2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1762F-7C04-8EAC-E8CE-FD54E0B12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98CDC-EE2F-F945-01E7-C915B349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5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4C3DB-7672-11CB-4481-9502D6A5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F1DF2-8CA3-077C-347F-A485B6D5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302AE-8DB7-93AC-D4C5-79457EB0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3CCF0-2488-071C-38A1-246B4DCF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C741-D8D7-D3CE-E72C-9B443396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1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C76A-5913-5093-0656-9DC8ACA9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AF5D9-C5AF-3889-CED2-D7B3D88C4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4EB56-4367-E8F4-3F23-E6966A3E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18F8A-5CB7-C1DE-5F05-FC16FE3C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427B-6FDD-BC99-6210-BD93C87F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5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636E0-E607-95AE-491A-7BB5BC5A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4599-C0DB-4C74-17FA-E6C06B0F9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64063-6802-9504-1316-B7CE3BA61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60C6B-73D7-4E99-C762-0133074E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0CF1F-5558-5171-B5CB-C8B9EB19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5E8AD-18CB-D254-7394-1F775D00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E62C-FAAB-B15D-A047-E65587BF4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BAF0D-EE58-781C-6BEA-BBA33837A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FCDE9-FD5F-890D-B0F0-D6A2088B8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79204-F9D8-9B5B-E5B2-BC29F7BD0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9629-874A-6765-D239-2BF1FE084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1652D0-032D-6422-600B-D63DC784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EC480-B754-676C-3B28-A1445E2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1F2A0-A3AC-E961-72B2-D2855C68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7B4B-CBBE-1D27-2995-796C5832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C44AE-A5AA-7870-51C1-21D2D159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DCD12-5BE4-7616-6024-8E5E0733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290E8-C51A-9535-EC10-FE3DDE93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8A8E8-CA58-6373-A42F-27D5009D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F82D8-9B57-99C1-A3F1-F212EC75A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75822-5109-4D2E-01C0-D3414FCB1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9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58A9-F3A3-26DC-6445-52E5BF5A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F3775-A9DA-1762-7877-85830E3FB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4098C-8B24-F494-7AAF-27B0BF3A9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17836-FDDC-B608-244B-6BB878E9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34856-5C84-15B6-3A5F-37CD1A80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336EE-C5BA-7461-3FBC-05825B18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68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4587-2585-3765-3157-55060CD0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36018-0859-2899-B53E-A39BE9129D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B1145-5152-DBBF-1EDA-52D6E8F4B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D9B43-9873-28BE-F5E4-129B828E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CE8AB-E8EB-D4D0-F777-284A6C05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1571E-82F7-86AA-90FD-B94DEB25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1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8DAB0-D058-5839-34D4-E41CBF17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2B03-2F93-C173-448B-BFDA5571B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EB3F6-6C99-7840-3C14-D360672B8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C983C-F615-BE49-B13B-AF57DEA0F45D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5D522-ACB6-8DC4-7C09-45CBB2235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72863-36C9-F248-ABEA-60D8429D0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389D7-1028-2A40-A8C7-5D5591B31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8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on-rs/rayon" TargetMode="External"/><Relationship Id="rId2" Type="http://schemas.openxmlformats.org/officeDocument/2006/relationships/hyperlink" Target="https://github.com/crossbeam-rs/crossbeam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E9E8-0D13-4E74-E525-120655C12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551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91D10-3C7E-FFC6-A4F9-20FAAF5CB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91363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860472" y="2856707"/>
            <a:ext cx="4862946" cy="1460500"/>
          </a:xfrm>
          <a:prstGeom prst="wedgeRoundRectCallout">
            <a:avLst>
              <a:gd name="adj1" fmla="val -40491"/>
              <a:gd name="adj2" fmla="val -589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 the end of each loop we will </a:t>
            </a:r>
            <a:r>
              <a:rPr lang="en-US" sz="2400" b="1" i="1" dirty="0"/>
              <a:t>sleep()</a:t>
            </a:r>
            <a:r>
              <a:rPr lang="en-US" sz="2400" dirty="0"/>
              <a:t> – i.e., this thread will stop working and let another thread run</a:t>
            </a:r>
          </a:p>
        </p:txBody>
      </p:sp>
    </p:spTree>
    <p:extLst>
      <p:ext uri="{BB962C8B-B14F-4D97-AF65-F5344CB8AC3E}">
        <p14:creationId xmlns:p14="http://schemas.microsoft.com/office/powerpoint/2010/main" val="17094653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4292242" y="2769750"/>
            <a:ext cx="3491046" cy="1401904"/>
          </a:xfrm>
          <a:prstGeom prst="wedgeRoundRectCallout">
            <a:avLst>
              <a:gd name="adj1" fmla="val 43394"/>
              <a:gd name="adj2" fmla="val 643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want to have multiple ownership</a:t>
            </a:r>
          </a:p>
          <a:p>
            <a:pPr algn="ctr"/>
            <a:r>
              <a:rPr lang="en-US" sz="2400" b="1" i="1" dirty="0"/>
              <a:t>a</a:t>
            </a:r>
            <a:r>
              <a:rPr lang="en-US" sz="2400" dirty="0"/>
              <a:t> currently owns our list</a:t>
            </a:r>
            <a:endParaRPr lang="en-US" sz="2400" b="1" i="1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25518574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7097484" y="3816273"/>
            <a:ext cx="4400008" cy="1401904"/>
          </a:xfrm>
          <a:prstGeom prst="wedgeRoundRectCallout">
            <a:avLst>
              <a:gd name="adj1" fmla="val 28847"/>
              <a:gd name="adj2" fmla="val 70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want b to also own it, we can </a:t>
            </a:r>
            <a:r>
              <a:rPr lang="en-US" sz="2400" i="1" dirty="0"/>
              <a:t>clone</a:t>
            </a:r>
            <a:r>
              <a:rPr lang="en-US" sz="2400" dirty="0"/>
              <a:t> </a:t>
            </a:r>
            <a:r>
              <a:rPr lang="en-US" sz="2400" b="1" i="1" dirty="0"/>
              <a:t>a</a:t>
            </a:r>
            <a:r>
              <a:rPr lang="en-US" sz="2400" dirty="0"/>
              <a:t> (which is an </a:t>
            </a:r>
            <a:r>
              <a:rPr lang="en-US" sz="2400" dirty="0" err="1"/>
              <a:t>Rc</a:t>
            </a:r>
            <a:r>
              <a:rPr lang="en-US" sz="2400" dirty="0"/>
              <a:t>)</a:t>
            </a:r>
            <a:endParaRPr lang="en-US" sz="2400" b="1" i="1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132191817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9064534" y="5007253"/>
            <a:ext cx="1621972" cy="759563"/>
          </a:xfrm>
          <a:prstGeom prst="wedgeRoundRectCallout">
            <a:avLst>
              <a:gd name="adj1" fmla="val 28847"/>
              <a:gd name="adj2" fmla="val 709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Same for </a:t>
            </a:r>
            <a:r>
              <a:rPr lang="en-US" sz="2400" b="1" i="1" dirty="0"/>
              <a:t>c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22093830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301C8DB0-4F61-BA4D-AC20-20F5404997A9}"/>
              </a:ext>
            </a:extLst>
          </p:cNvPr>
          <p:cNvSpPr/>
          <p:nvPr/>
        </p:nvSpPr>
        <p:spPr>
          <a:xfrm>
            <a:off x="530025" y="3683726"/>
            <a:ext cx="5439701" cy="266482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Note, you could do </a:t>
            </a:r>
            <a:r>
              <a:rPr lang="en-US" sz="2600" b="1" i="1" dirty="0" err="1"/>
              <a:t>a.clone</a:t>
            </a:r>
            <a:r>
              <a:rPr lang="en-US" sz="2600" b="1" i="1" dirty="0"/>
              <a:t>()</a:t>
            </a:r>
            <a:r>
              <a:rPr lang="en-US" sz="2600" dirty="0"/>
              <a:t> instead of </a:t>
            </a:r>
            <a:r>
              <a:rPr lang="en-US" sz="2600" b="1" i="1" dirty="0" err="1"/>
              <a:t>Rc</a:t>
            </a:r>
            <a:r>
              <a:rPr lang="en-US" sz="2600" b="1" i="1" dirty="0"/>
              <a:t>::clone()</a:t>
            </a:r>
            <a:endParaRPr lang="en-US" sz="2600" dirty="0"/>
          </a:p>
          <a:p>
            <a:pPr algn="ctr"/>
            <a:endParaRPr lang="en-US" sz="2600" b="1" i="1" dirty="0"/>
          </a:p>
          <a:p>
            <a:pPr algn="ctr"/>
            <a:r>
              <a:rPr lang="en-US" sz="2600" i="1" dirty="0"/>
              <a:t>I don’t believe there is any difference between the two, and it’s mostly </a:t>
            </a:r>
            <a:r>
              <a:rPr lang="en-US" sz="2600" i="1"/>
              <a:t>a style thing </a:t>
            </a:r>
            <a:r>
              <a:rPr lang="en-US" sz="2600" i="1" dirty="0"/>
              <a:t>(but I could </a:t>
            </a:r>
            <a:r>
              <a:rPr lang="en-US" sz="2600" i="1"/>
              <a:t>be wrong!)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5515062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423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6812279" y="2473362"/>
            <a:ext cx="2148841" cy="955637"/>
          </a:xfrm>
          <a:prstGeom prst="wedgeRoundRectCallout">
            <a:avLst>
              <a:gd name="adj1" fmla="val -55627"/>
              <a:gd name="adj2" fmla="val -73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should this be?</a:t>
            </a:r>
          </a:p>
        </p:txBody>
      </p:sp>
    </p:spTree>
    <p:extLst>
      <p:ext uri="{BB962C8B-B14F-4D97-AF65-F5344CB8AC3E}">
        <p14:creationId xmlns:p14="http://schemas.microsoft.com/office/powerpoint/2010/main" val="1092755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3259182" y="1246689"/>
            <a:ext cx="2148841" cy="955637"/>
          </a:xfrm>
          <a:prstGeom prst="wedgeRoundRectCallout">
            <a:avLst>
              <a:gd name="adj1" fmla="val 10634"/>
              <a:gd name="adj2" fmla="val 87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we </a:t>
            </a:r>
            <a:r>
              <a:rPr lang="en-US" sz="2400" b="1" i="1" dirty="0"/>
              <a:t>clone 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8454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3259182" y="1246689"/>
            <a:ext cx="2148841" cy="955637"/>
          </a:xfrm>
          <a:prstGeom prst="wedgeRoundRectCallout">
            <a:avLst>
              <a:gd name="adj1" fmla="val 10634"/>
              <a:gd name="adj2" fmla="val 87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we </a:t>
            </a:r>
            <a:r>
              <a:rPr lang="en-US" sz="2400" b="1" i="1" dirty="0"/>
              <a:t>clone a</a:t>
            </a:r>
            <a:r>
              <a:rPr lang="en-US" sz="2400" dirty="0"/>
              <a:t>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1793C93-346C-E846-9D45-6FAAF38C7115}"/>
              </a:ext>
            </a:extLst>
          </p:cNvPr>
          <p:cNvSpPr/>
          <p:nvPr/>
        </p:nvSpPr>
        <p:spPr>
          <a:xfrm>
            <a:off x="6651170" y="1771260"/>
            <a:ext cx="2148841" cy="955637"/>
          </a:xfrm>
          <a:prstGeom prst="wedgeRoundRectCallout">
            <a:avLst>
              <a:gd name="adj1" fmla="val -46509"/>
              <a:gd name="adj2" fmla="val 741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should this be?</a:t>
            </a:r>
          </a:p>
        </p:txBody>
      </p:sp>
    </p:spTree>
    <p:extLst>
      <p:ext uri="{BB962C8B-B14F-4D97-AF65-F5344CB8AC3E}">
        <p14:creationId xmlns:p14="http://schemas.microsoft.com/office/powerpoint/2010/main" val="18411168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594359" y="2069649"/>
            <a:ext cx="2148841" cy="955637"/>
          </a:xfrm>
          <a:prstGeom prst="wedgeRoundRectCallout">
            <a:avLst>
              <a:gd name="adj1" fmla="val -21585"/>
              <a:gd name="adj2" fmla="val 96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scope!</a:t>
            </a:r>
          </a:p>
        </p:txBody>
      </p:sp>
    </p:spTree>
    <p:extLst>
      <p:ext uri="{BB962C8B-B14F-4D97-AF65-F5344CB8AC3E}">
        <p14:creationId xmlns:p14="http://schemas.microsoft.com/office/powerpoint/2010/main" val="663103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594359" y="2069649"/>
            <a:ext cx="2148841" cy="955637"/>
          </a:xfrm>
          <a:prstGeom prst="wedgeRoundRectCallout">
            <a:avLst>
              <a:gd name="adj1" fmla="val -21585"/>
              <a:gd name="adj2" fmla="val 960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New scope!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FF3FFCF-CC88-9A4D-9062-B22BE60FFF08}"/>
              </a:ext>
            </a:extLst>
          </p:cNvPr>
          <p:cNvSpPr/>
          <p:nvPr/>
        </p:nvSpPr>
        <p:spPr>
          <a:xfrm>
            <a:off x="3947159" y="2473363"/>
            <a:ext cx="2148841" cy="955637"/>
          </a:xfrm>
          <a:prstGeom prst="wedgeRoundRectCallout">
            <a:avLst>
              <a:gd name="adj1" fmla="val 10634"/>
              <a:gd name="adj2" fmla="val 87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clone a</a:t>
            </a:r>
            <a:r>
              <a:rPr lang="en-US" sz="2400" dirty="0"/>
              <a:t> again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5247477-AA31-874E-BBFC-931234F0A922}"/>
              </a:ext>
            </a:extLst>
          </p:cNvPr>
          <p:cNvSpPr/>
          <p:nvPr/>
        </p:nvSpPr>
        <p:spPr>
          <a:xfrm>
            <a:off x="7339147" y="2997934"/>
            <a:ext cx="2148841" cy="955637"/>
          </a:xfrm>
          <a:prstGeom prst="wedgeRoundRectCallout">
            <a:avLst>
              <a:gd name="adj1" fmla="val -46509"/>
              <a:gd name="adj2" fmla="val 741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should this be?</a:t>
            </a:r>
          </a:p>
        </p:txBody>
      </p:sp>
    </p:spTree>
    <p:extLst>
      <p:ext uri="{BB962C8B-B14F-4D97-AF65-F5344CB8AC3E}">
        <p14:creationId xmlns:p14="http://schemas.microsoft.com/office/powerpoint/2010/main" val="179711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98472" y="1325563"/>
            <a:ext cx="4862946" cy="1460500"/>
          </a:xfrm>
          <a:prstGeom prst="wedgeRoundRectCallout">
            <a:avLst>
              <a:gd name="adj1" fmla="val -49323"/>
              <a:gd name="adj2" fmla="val 928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the </a:t>
            </a:r>
            <a:r>
              <a:rPr lang="en-US" sz="2400" b="1" dirty="0"/>
              <a:t>main</a:t>
            </a:r>
            <a:r>
              <a:rPr lang="en-US" sz="2400" dirty="0"/>
              <a:t> thread, we will just loop 4 times, sleeping between loops</a:t>
            </a:r>
          </a:p>
        </p:txBody>
      </p:sp>
    </p:spTree>
    <p:extLst>
      <p:ext uri="{BB962C8B-B14F-4D97-AF65-F5344CB8AC3E}">
        <p14:creationId xmlns:p14="http://schemas.microsoft.com/office/powerpoint/2010/main" val="16302879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1798318" y="4483620"/>
            <a:ext cx="2773682" cy="638723"/>
          </a:xfrm>
          <a:prstGeom prst="wedgeRoundRectCallout">
            <a:avLst>
              <a:gd name="adj1" fmla="val -68487"/>
              <a:gd name="adj2" fmla="val -6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</a:t>
            </a:r>
            <a:r>
              <a:rPr lang="en-US" sz="2400" dirty="0"/>
              <a:t> goes out of scope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FF3FFCF-CC88-9A4D-9062-B22BE60FFF08}"/>
              </a:ext>
            </a:extLst>
          </p:cNvPr>
          <p:cNvSpPr/>
          <p:nvPr/>
        </p:nvSpPr>
        <p:spPr>
          <a:xfrm>
            <a:off x="3947159" y="2473363"/>
            <a:ext cx="2148841" cy="955637"/>
          </a:xfrm>
          <a:prstGeom prst="wedgeRoundRectCallout">
            <a:avLst>
              <a:gd name="adj1" fmla="val 10634"/>
              <a:gd name="adj2" fmla="val 87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clone a</a:t>
            </a:r>
            <a:r>
              <a:rPr lang="en-US" sz="2400" dirty="0"/>
              <a:t> again</a:t>
            </a:r>
          </a:p>
        </p:txBody>
      </p:sp>
    </p:spTree>
    <p:extLst>
      <p:ext uri="{BB962C8B-B14F-4D97-AF65-F5344CB8AC3E}">
        <p14:creationId xmlns:p14="http://schemas.microsoft.com/office/powerpoint/2010/main" val="11645469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1C2F933-1534-1946-A120-ED4AC6AC0A3B}"/>
              </a:ext>
            </a:extLst>
          </p:cNvPr>
          <p:cNvSpPr/>
          <p:nvPr/>
        </p:nvSpPr>
        <p:spPr>
          <a:xfrm>
            <a:off x="1798318" y="4483620"/>
            <a:ext cx="2773682" cy="638723"/>
          </a:xfrm>
          <a:prstGeom prst="wedgeRoundRectCallout">
            <a:avLst>
              <a:gd name="adj1" fmla="val -68487"/>
              <a:gd name="adj2" fmla="val -6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</a:t>
            </a:r>
            <a:r>
              <a:rPr lang="en-US" sz="2400" dirty="0"/>
              <a:t> goes out of scope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FF3FFCF-CC88-9A4D-9062-B22BE60FFF08}"/>
              </a:ext>
            </a:extLst>
          </p:cNvPr>
          <p:cNvSpPr/>
          <p:nvPr/>
        </p:nvSpPr>
        <p:spPr>
          <a:xfrm>
            <a:off x="3947159" y="2473363"/>
            <a:ext cx="2148841" cy="955637"/>
          </a:xfrm>
          <a:prstGeom prst="wedgeRoundRectCallout">
            <a:avLst>
              <a:gd name="adj1" fmla="val 10634"/>
              <a:gd name="adj2" fmla="val 87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clone a</a:t>
            </a:r>
            <a:r>
              <a:rPr lang="en-US" sz="2400" dirty="0"/>
              <a:t> again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4892FE-DF56-D34D-8C56-75054EB5ED26}"/>
              </a:ext>
            </a:extLst>
          </p:cNvPr>
          <p:cNvSpPr/>
          <p:nvPr/>
        </p:nvSpPr>
        <p:spPr>
          <a:xfrm>
            <a:off x="7796347" y="3847344"/>
            <a:ext cx="2148841" cy="955637"/>
          </a:xfrm>
          <a:prstGeom prst="wedgeRoundRectCallout">
            <a:avLst>
              <a:gd name="adj1" fmla="val -46509"/>
              <a:gd name="adj2" fmla="val 741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should this be?</a:t>
            </a:r>
          </a:p>
        </p:txBody>
      </p:sp>
    </p:spTree>
    <p:extLst>
      <p:ext uri="{BB962C8B-B14F-4D97-AF65-F5344CB8AC3E}">
        <p14:creationId xmlns:p14="http://schemas.microsoft.com/office/powerpoint/2010/main" val="22933097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22F4-24DA-7442-BEBC-42122505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::clone()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6BF4-5866-C842-8AC7-0D98F5120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B1036-834F-2940-B93A-2C0A1861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99"/>
            <a:ext cx="12192000" cy="5631202"/>
          </a:xfrm>
          <a:prstGeom prst="rect">
            <a:avLst/>
          </a:prstGeom>
        </p:spPr>
      </p:pic>
      <p:pic>
        <p:nvPicPr>
          <p:cNvPr id="9" name="Picture 8" descr="A picture containing bottle, photo, sign, black&#10;&#10;Description automatically generated">
            <a:extLst>
              <a:ext uri="{FF2B5EF4-FFF2-40B4-BE49-F238E27FC236}">
                <a16:creationId xmlns:a16="http://schemas.microsoft.com/office/drawing/2014/main" id="{EB6CECEA-809F-5742-BB12-1F8DBD4D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20" y="756444"/>
            <a:ext cx="7535180" cy="21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651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E41-7079-6347-8A39-E433563B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007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E41-7079-6347-8A39-E433563B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37495C-8ED3-DE49-AF29-C3A37ADB8326}"/>
              </a:ext>
            </a:extLst>
          </p:cNvPr>
          <p:cNvSpPr/>
          <p:nvPr/>
        </p:nvSpPr>
        <p:spPr>
          <a:xfrm>
            <a:off x="3609474" y="257843"/>
            <a:ext cx="2671010" cy="1000209"/>
          </a:xfrm>
          <a:prstGeom prst="wedgeRoundRectCallout">
            <a:avLst>
              <a:gd name="adj1" fmla="val 17034"/>
              <a:gd name="adj2" fmla="val 86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Let’s wrap our Mutex in an </a:t>
            </a:r>
            <a:r>
              <a:rPr lang="en-US" sz="2400" dirty="0" err="1"/>
              <a:t>Rc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0079290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E41-7079-6347-8A39-E433563B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037495C-8ED3-DE49-AF29-C3A37ADB8326}"/>
              </a:ext>
            </a:extLst>
          </p:cNvPr>
          <p:cNvSpPr/>
          <p:nvPr/>
        </p:nvSpPr>
        <p:spPr>
          <a:xfrm>
            <a:off x="4944980" y="1379161"/>
            <a:ext cx="2486526" cy="892927"/>
          </a:xfrm>
          <a:prstGeom prst="wedgeRoundRectCallout">
            <a:avLst>
              <a:gd name="adj1" fmla="val 17034"/>
              <a:gd name="adj2" fmla="val 861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And now we can clone it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559309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C1E41-7079-6347-8A39-E433563BF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5D6DCEE-441C-EE4E-9586-0DB4EF464DC4}"/>
              </a:ext>
            </a:extLst>
          </p:cNvPr>
          <p:cNvSpPr/>
          <p:nvPr/>
        </p:nvSpPr>
        <p:spPr>
          <a:xfrm>
            <a:off x="8021256" y="-774768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41371220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33B79-5D78-8A49-8D63-18100B080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834" y="768484"/>
            <a:ext cx="18853449" cy="2062096"/>
          </a:xfrm>
        </p:spPr>
      </p:pic>
    </p:spTree>
    <p:extLst>
      <p:ext uri="{BB962C8B-B14F-4D97-AF65-F5344CB8AC3E}">
        <p14:creationId xmlns:p14="http://schemas.microsoft.com/office/powerpoint/2010/main" val="22168704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33B79-5D78-8A49-8D63-18100B080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834" y="768484"/>
            <a:ext cx="18853449" cy="2062096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336850B-7CD4-3A4E-807A-89CC9846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1449" y="3233939"/>
            <a:ext cx="18853449" cy="20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3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59B5-F193-0548-8553-4E89C6C3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87E87-E7FE-3147-A7F3-B1DAF3A7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33B79-5D78-8A49-8D63-18100B080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9834" y="768484"/>
            <a:ext cx="18853449" cy="2062096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336850B-7CD4-3A4E-807A-89CC9846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1449" y="3233939"/>
            <a:ext cx="18853449" cy="2062096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5D6DCEE-441C-EE4E-9586-0DB4EF464DC4}"/>
              </a:ext>
            </a:extLst>
          </p:cNvPr>
          <p:cNvSpPr/>
          <p:nvPr/>
        </p:nvSpPr>
        <p:spPr>
          <a:xfrm>
            <a:off x="1089834" y="0"/>
            <a:ext cx="9541527" cy="622567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FUUUUUUUUUUUUUUUUUUUUUUUUUUUUUUUUUUUUUUUUUUUUUUUUUUUUUUUUUUUUUUUUUUUUUUUUUUUUUUUUUUUUUUUUUUUUUUUUUUUUUUUUUUU</a:t>
            </a:r>
          </a:p>
        </p:txBody>
      </p:sp>
    </p:spTree>
    <p:extLst>
      <p:ext uri="{BB962C8B-B14F-4D97-AF65-F5344CB8AC3E}">
        <p14:creationId xmlns:p14="http://schemas.microsoft.com/office/powerpoint/2010/main" val="192105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98472" y="1325563"/>
            <a:ext cx="4862946" cy="1460500"/>
          </a:xfrm>
          <a:prstGeom prst="wedgeRoundRectCallout">
            <a:avLst>
              <a:gd name="adj1" fmla="val -58155"/>
              <a:gd name="adj2" fmla="val -10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I put this function in a file called </a:t>
            </a:r>
            <a:r>
              <a:rPr lang="en-US" sz="2400" dirty="0" err="1"/>
              <a:t>spawn.rs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28638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B008-1049-8B4F-8FDC-3217ED5E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safety!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6555A-869E-A240-8173-7B54AFB96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compiler tells us</a:t>
            </a:r>
          </a:p>
          <a:p>
            <a:pPr lvl="1"/>
            <a:r>
              <a:rPr lang="en-US" dirty="0"/>
              <a:t> the trait `std::marker::Send` is not implemented for `std::</a:t>
            </a:r>
            <a:r>
              <a:rPr lang="en-US" dirty="0" err="1"/>
              <a:t>rc</a:t>
            </a:r>
            <a:r>
              <a:rPr lang="en-US" dirty="0"/>
              <a:t>::</a:t>
            </a:r>
            <a:r>
              <a:rPr lang="en-US" dirty="0" err="1"/>
              <a:t>Rc</a:t>
            </a:r>
            <a:r>
              <a:rPr lang="en-US" dirty="0"/>
              <a:t>&lt;std::sync::Mutex&lt;i32&gt;&gt;</a:t>
            </a:r>
          </a:p>
          <a:p>
            <a:r>
              <a:rPr lang="en-US" dirty="0" err="1"/>
              <a:t>Rc</a:t>
            </a:r>
            <a:r>
              <a:rPr lang="en-US" dirty="0"/>
              <a:t>&lt;T&gt; is not </a:t>
            </a:r>
            <a:r>
              <a:rPr lang="en-US" i="1" dirty="0"/>
              <a:t>thread safe</a:t>
            </a:r>
            <a:endParaRPr lang="en-US" dirty="0"/>
          </a:p>
          <a:p>
            <a:pPr lvl="1"/>
            <a:r>
              <a:rPr lang="en-US" dirty="0"/>
              <a:t>Why?</a:t>
            </a:r>
          </a:p>
          <a:p>
            <a:pPr lvl="1"/>
            <a:r>
              <a:rPr lang="en-US" dirty="0"/>
              <a:t>What does an </a:t>
            </a:r>
            <a:r>
              <a:rPr lang="en-US" dirty="0" err="1"/>
              <a:t>Rc</a:t>
            </a:r>
            <a:r>
              <a:rPr lang="en-US" dirty="0"/>
              <a:t>&lt;T&gt; have?</a:t>
            </a:r>
          </a:p>
          <a:p>
            <a:pPr lvl="1"/>
            <a:r>
              <a:rPr lang="en-US" dirty="0"/>
              <a:t>A reference </a:t>
            </a:r>
            <a:r>
              <a:rPr lang="en-US" i="1" dirty="0"/>
              <a:t>count</a:t>
            </a:r>
          </a:p>
          <a:p>
            <a:pPr lvl="1"/>
            <a:r>
              <a:rPr lang="en-US" i="1" dirty="0"/>
              <a:t>IT’S THE SAME PROBLEM WE JUST SAW!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3D3E-B0E1-234D-B5BA-BCE1BC0E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A81B-218E-6649-9935-67C3564F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8823-55FE-1543-AF29-505D7D67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87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3D3E-B0E1-234D-B5BA-BCE1BC0E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A81B-218E-6649-9935-67C3564F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8823-55FE-1543-AF29-505D7D67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92A7E4-8123-1E4F-980A-E4475C11C762}"/>
              </a:ext>
            </a:extLst>
          </p:cNvPr>
          <p:cNvSpPr/>
          <p:nvPr/>
        </p:nvSpPr>
        <p:spPr>
          <a:xfrm>
            <a:off x="5522496" y="865229"/>
            <a:ext cx="2486526" cy="892927"/>
          </a:xfrm>
          <a:prstGeom prst="wedgeRoundRectCallout">
            <a:avLst>
              <a:gd name="adj1" fmla="val -26998"/>
              <a:gd name="adj2" fmla="val -728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Bring in Arc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9224906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3D3E-B0E1-234D-B5BA-BCE1BC0E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A81B-218E-6649-9935-67C3564F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8823-55FE-1543-AF29-505D7D67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92A7E4-8123-1E4F-980A-E4475C11C762}"/>
              </a:ext>
            </a:extLst>
          </p:cNvPr>
          <p:cNvSpPr/>
          <p:nvPr/>
        </p:nvSpPr>
        <p:spPr>
          <a:xfrm>
            <a:off x="4852736" y="230189"/>
            <a:ext cx="3208421" cy="1027864"/>
          </a:xfrm>
          <a:prstGeom prst="wedgeRoundRectCallout">
            <a:avLst>
              <a:gd name="adj1" fmla="val -12579"/>
              <a:gd name="adj2" fmla="val 66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It’s basically a drop in replacement for </a:t>
            </a:r>
            <a:r>
              <a:rPr lang="en-US" sz="2400" dirty="0" err="1"/>
              <a:t>Rc</a:t>
            </a:r>
            <a:r>
              <a:rPr lang="en-US" sz="2400" dirty="0"/>
              <a:t>&lt;T&gt;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120329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3D3E-B0E1-234D-B5BA-BCE1BC0E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A81B-218E-6649-9935-67C3564FC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8823-55FE-1543-AF29-505D7D67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0"/>
            <a:ext cx="7440706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EBA1588-D89A-CA42-8F37-3A9158E88EB8}"/>
              </a:ext>
            </a:extLst>
          </p:cNvPr>
          <p:cNvSpPr/>
          <p:nvPr/>
        </p:nvSpPr>
        <p:spPr>
          <a:xfrm>
            <a:off x="5005135" y="1241551"/>
            <a:ext cx="3208421" cy="1027864"/>
          </a:xfrm>
          <a:prstGeom prst="wedgeRoundRectCallout">
            <a:avLst>
              <a:gd name="adj1" fmla="val -12579"/>
              <a:gd name="adj2" fmla="val 66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It’s basically a drop in replacement for </a:t>
            </a:r>
            <a:r>
              <a:rPr lang="en-US" sz="2400" dirty="0" err="1"/>
              <a:t>Rc</a:t>
            </a:r>
            <a:r>
              <a:rPr lang="en-US" sz="2400" dirty="0"/>
              <a:t>&lt;T&gt;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0100018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2D0DD-91AA-4E3C-AE33-8F9158F2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concurrency APIs…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01A5-64CE-4FC8-A2E6-6F2553300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Rust’s built-in concurrency stuff is a bit primitive</a:t>
            </a:r>
          </a:p>
          <a:p>
            <a:pPr lvl="1"/>
            <a:r>
              <a:rPr lang="en-US" dirty="0"/>
              <a:t>You can of course write your own, larger abstractions around them</a:t>
            </a:r>
          </a:p>
          <a:p>
            <a:r>
              <a:rPr lang="en-US" dirty="0"/>
              <a:t>You could also deep and redesign everything from scratch</a:t>
            </a:r>
          </a:p>
          <a:p>
            <a:pPr lvl="1"/>
            <a:r>
              <a:rPr lang="en-US" dirty="0"/>
              <a:t>This would require tons of effort</a:t>
            </a:r>
          </a:p>
          <a:p>
            <a:r>
              <a:rPr lang="en-US" dirty="0">
                <a:hlinkClick r:id="rId2"/>
              </a:rPr>
              <a:t>https://github.com/crossbeam-rs/crossbeam</a:t>
            </a:r>
            <a:endParaRPr lang="en-US" dirty="0"/>
          </a:p>
          <a:p>
            <a:pPr lvl="1"/>
            <a:r>
              <a:rPr lang="en-US" dirty="0"/>
              <a:t>I think crossbeam </a:t>
            </a:r>
            <a:r>
              <a:rPr lang="en-US" dirty="0" err="1"/>
              <a:t>mpsc</a:t>
            </a:r>
            <a:r>
              <a:rPr lang="en-US" dirty="0"/>
              <a:t> is now in the std library.</a:t>
            </a:r>
          </a:p>
          <a:p>
            <a:r>
              <a:rPr lang="en-US" dirty="0">
                <a:hlinkClick r:id="rId3"/>
              </a:rPr>
              <a:t>https://github.com/rayon-rs/rayon</a:t>
            </a:r>
            <a:endParaRPr lang="en-US" dirty="0"/>
          </a:p>
          <a:p>
            <a:r>
              <a:rPr lang="en-US" dirty="0"/>
              <a:t>https://github.com/tokio-rs/tokio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8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2E66-7F4E-7547-8723-9199FD6C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Extensible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3DB9-6CAD-C84F-AA69-D69033361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basically covered all the built in concurrency features</a:t>
            </a:r>
          </a:p>
          <a:p>
            <a:pPr lvl="1"/>
            <a:r>
              <a:rPr lang="en-US" dirty="0"/>
              <a:t>But we will touch on asynchronous stuff still ;)</a:t>
            </a:r>
          </a:p>
          <a:p>
            <a:endParaRPr lang="en-US" dirty="0"/>
          </a:p>
          <a:p>
            <a:r>
              <a:rPr lang="en-US" dirty="0"/>
              <a:t>As it turns out, Rust has very few concurrency features built in</a:t>
            </a:r>
          </a:p>
          <a:p>
            <a:endParaRPr lang="en-US" dirty="0"/>
          </a:p>
          <a:p>
            <a:r>
              <a:rPr lang="en-US" dirty="0"/>
              <a:t>But, it does give us features that enable us to write our own features</a:t>
            </a:r>
          </a:p>
          <a:p>
            <a:pPr lvl="1"/>
            <a:r>
              <a:rPr lang="en-US" dirty="0"/>
              <a:t>std::marker::Sync trait</a:t>
            </a:r>
          </a:p>
          <a:p>
            <a:pPr lvl="1"/>
            <a:r>
              <a:rPr lang="en-US" dirty="0"/>
              <a:t>std::marker::Send trait</a:t>
            </a:r>
          </a:p>
        </p:txBody>
      </p:sp>
    </p:spTree>
    <p:extLst>
      <p:ext uri="{BB962C8B-B14F-4D97-AF65-F5344CB8AC3E}">
        <p14:creationId xmlns:p14="http://schemas.microsoft.com/office/powerpoint/2010/main" val="50774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F32D-73B4-864F-91C3-86DA5C49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Send: </a:t>
            </a:r>
            <a:r>
              <a:rPr lang="en-US" dirty="0"/>
              <a:t>Transferring Ownership Between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9A9E-701F-3F44-8A8E-FDE578DBC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Send</a:t>
            </a:r>
            <a:r>
              <a:rPr lang="en-US" dirty="0"/>
              <a:t> trait indicates that ownership can be transferred between threads</a:t>
            </a:r>
          </a:p>
          <a:p>
            <a:endParaRPr lang="en-US" dirty="0"/>
          </a:p>
          <a:p>
            <a:r>
              <a:rPr lang="en-US" dirty="0"/>
              <a:t>Most types are </a:t>
            </a:r>
            <a:r>
              <a:rPr lang="en-US" i="1" dirty="0"/>
              <a:t>Send</a:t>
            </a:r>
            <a:r>
              <a:rPr lang="en-US" dirty="0"/>
              <a:t> by default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Rc</a:t>
            </a:r>
            <a:r>
              <a:rPr lang="en-US" dirty="0"/>
              <a:t>&lt;T&gt;!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5014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CB44-7DA8-874A-B100-8F003447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Sync</a:t>
            </a:r>
            <a:r>
              <a:rPr lang="en-US" dirty="0"/>
              <a:t>: Allow access from multiple threads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AD455-F7F3-1140-8B6B-2B3B63579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Sync</a:t>
            </a:r>
            <a:r>
              <a:rPr lang="en-US" dirty="0"/>
              <a:t> trait says it’s safe for the type to be referenced from multiple threads</a:t>
            </a:r>
          </a:p>
          <a:p>
            <a:r>
              <a:rPr lang="en-US" dirty="0"/>
              <a:t>Any type </a:t>
            </a:r>
            <a:r>
              <a:rPr lang="en-US" b="1" i="1" dirty="0"/>
              <a:t>T</a:t>
            </a:r>
            <a:r>
              <a:rPr lang="en-US" dirty="0"/>
              <a:t> is </a:t>
            </a:r>
            <a:r>
              <a:rPr lang="en-US" b="1" i="1" dirty="0"/>
              <a:t>Sync</a:t>
            </a:r>
            <a:r>
              <a:rPr lang="en-US" dirty="0"/>
              <a:t> if </a:t>
            </a:r>
            <a:r>
              <a:rPr lang="en-US" b="1" i="1" dirty="0"/>
              <a:t>&amp;T</a:t>
            </a:r>
            <a:r>
              <a:rPr lang="en-US" dirty="0"/>
              <a:t> is </a:t>
            </a:r>
            <a:r>
              <a:rPr lang="en-US" b="1" i="1" dirty="0"/>
              <a:t>Send</a:t>
            </a:r>
          </a:p>
          <a:p>
            <a:r>
              <a:rPr lang="en-US" dirty="0"/>
              <a:t>Primitives are </a:t>
            </a:r>
            <a:r>
              <a:rPr lang="en-US" i="1" dirty="0"/>
              <a:t>Sync</a:t>
            </a:r>
          </a:p>
          <a:p>
            <a:r>
              <a:rPr lang="en-US" i="1" dirty="0" err="1"/>
              <a:t>Rc</a:t>
            </a:r>
            <a:r>
              <a:rPr lang="en-US" i="1" dirty="0"/>
              <a:t>&lt;T&gt; </a:t>
            </a:r>
            <a:r>
              <a:rPr lang="en-US" b="1" dirty="0"/>
              <a:t>not</a:t>
            </a:r>
            <a:r>
              <a:rPr lang="en-US" i="1" dirty="0"/>
              <a:t> Sync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i="1" dirty="0"/>
              <a:t>Mutex&lt;T&gt;</a:t>
            </a:r>
            <a:r>
              <a:rPr lang="en-US" dirty="0"/>
              <a:t> is </a:t>
            </a:r>
            <a:r>
              <a:rPr lang="en-US" i="1" dirty="0"/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234167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9E59-725E-7E41-9429-A2CBFE701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Sync and Send is </a:t>
            </a:r>
            <a:r>
              <a:rPr lang="en-US" i="1" u="sng" dirty="0"/>
              <a:t>Unsafe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D63F8-49D8-B046-AC8D-D1A9BA0D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that are composed only of Sync/Send types are Sync/Send by default</a:t>
            </a:r>
          </a:p>
          <a:p>
            <a:pPr lvl="1"/>
            <a:r>
              <a:rPr lang="en-US" dirty="0"/>
              <a:t>In fact, there are </a:t>
            </a:r>
            <a:r>
              <a:rPr lang="en-US" i="1" dirty="0"/>
              <a:t>no methods</a:t>
            </a:r>
            <a:endParaRPr lang="en-US" dirty="0"/>
          </a:p>
          <a:p>
            <a:pPr lvl="1"/>
            <a:r>
              <a:rPr lang="en-US" dirty="0"/>
              <a:t>They are just </a:t>
            </a:r>
            <a:r>
              <a:rPr lang="en-US" i="1" dirty="0"/>
              <a:t>markers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Manually implementing the traits are not straight forward</a:t>
            </a:r>
          </a:p>
          <a:p>
            <a:endParaRPr lang="en-US" dirty="0"/>
          </a:p>
          <a:p>
            <a:r>
              <a:rPr lang="en-US" dirty="0"/>
              <a:t>It is </a:t>
            </a:r>
            <a:r>
              <a:rPr lang="en-US" i="1" dirty="0"/>
              <a:t>inherently</a:t>
            </a:r>
            <a:r>
              <a:rPr lang="en-US" dirty="0"/>
              <a:t> unsafe</a:t>
            </a:r>
          </a:p>
          <a:p>
            <a:pPr lvl="1"/>
            <a:r>
              <a:rPr lang="en-US" dirty="0"/>
              <a:t>We will see </a:t>
            </a:r>
            <a:r>
              <a:rPr lang="en-US" i="1" dirty="0"/>
              <a:t>unsafe</a:t>
            </a:r>
            <a:r>
              <a:rPr lang="en-US" dirty="0"/>
              <a:t> Rust code later…</a:t>
            </a:r>
          </a:p>
        </p:txBody>
      </p:sp>
    </p:spTree>
    <p:extLst>
      <p:ext uri="{BB962C8B-B14F-4D97-AF65-F5344CB8AC3E}">
        <p14:creationId xmlns:p14="http://schemas.microsoft.com/office/powerpoint/2010/main" val="348982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4059381" y="3680836"/>
            <a:ext cx="4862946" cy="1460500"/>
          </a:xfrm>
          <a:prstGeom prst="wedgeRoundRectCallout">
            <a:avLst>
              <a:gd name="adj1" fmla="val -43340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That means in </a:t>
            </a:r>
            <a:r>
              <a:rPr lang="en-US" sz="2400" b="1" i="1" dirty="0"/>
              <a:t>main()</a:t>
            </a:r>
            <a:r>
              <a:rPr lang="en-US" sz="2400" dirty="0"/>
              <a:t> we need to bring in our “spawn” module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941987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4433453" y="4326732"/>
            <a:ext cx="4862946" cy="1460500"/>
          </a:xfrm>
          <a:prstGeom prst="wedgeRoundRectCallout">
            <a:avLst>
              <a:gd name="adj1" fmla="val -43340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Then we just call the function we made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71159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92BE6AFB-9176-7F4F-845B-FCCCC1C551A0}"/>
              </a:ext>
            </a:extLst>
          </p:cNvPr>
          <p:cNvSpPr/>
          <p:nvPr/>
        </p:nvSpPr>
        <p:spPr>
          <a:xfrm>
            <a:off x="6913419" y="4184072"/>
            <a:ext cx="4821382" cy="256309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ideas on what the output will be?</a:t>
            </a:r>
          </a:p>
        </p:txBody>
      </p:sp>
    </p:spTree>
    <p:extLst>
      <p:ext uri="{BB962C8B-B14F-4D97-AF65-F5344CB8AC3E}">
        <p14:creationId xmlns:p14="http://schemas.microsoft.com/office/powerpoint/2010/main" val="87569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CD19-3BD7-0442-B4AE-2E104C0E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it run…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00E6C-F6FE-5C47-B7F5-E7672820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36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1D4F-B270-3740-8C8A-BB8BD329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D0031-E91F-D448-80FA-ED5376F5D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print_two_threads</a:t>
            </a:r>
            <a:r>
              <a:rPr lang="en-US" dirty="0"/>
              <a:t>() method creates a new thread and loops through 9 times, but we didn’t see 9 outputs!</a:t>
            </a:r>
          </a:p>
          <a:p>
            <a:endParaRPr lang="en-US" dirty="0"/>
          </a:p>
          <a:p>
            <a:r>
              <a:rPr lang="en-US" dirty="0"/>
              <a:t>What happened?!??!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main thread only ran 4 times </a:t>
            </a:r>
            <a:r>
              <a:rPr lang="en-US" dirty="0">
                <a:sym typeface="Wingdings" pitchFamily="2" charset="2"/>
              </a:rPr>
              <a:t> main thread exited before spawned thread finished!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3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D47E-D43A-7B40-A184-775100D0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449-82B9-E044-B71B-75E4A2CA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22094-7916-9B4B-A761-444C4B7D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0"/>
            <a:ext cx="1014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2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D47E-D43A-7B40-A184-775100D0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449-82B9-E044-B71B-75E4A2CA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22094-7916-9B4B-A761-444C4B7D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0"/>
            <a:ext cx="10143067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BAB95C-42AD-4A44-91D2-6E198654AA47}"/>
              </a:ext>
            </a:extLst>
          </p:cNvPr>
          <p:cNvSpPr/>
          <p:nvPr/>
        </p:nvSpPr>
        <p:spPr>
          <a:xfrm>
            <a:off x="623453" y="185016"/>
            <a:ext cx="5569528" cy="1460500"/>
          </a:xfrm>
          <a:prstGeom prst="wedgeRoundRectCallout">
            <a:avLst>
              <a:gd name="adj1" fmla="val -9509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we are going to get a </a:t>
            </a:r>
            <a:r>
              <a:rPr lang="en-US" sz="2400" b="1" i="1" dirty="0" err="1"/>
              <a:t>JoinHandle</a:t>
            </a:r>
            <a:r>
              <a:rPr lang="en-US" sz="2400" b="1" i="1" dirty="0"/>
              <a:t>&lt;T&gt;</a:t>
            </a:r>
            <a:r>
              <a:rPr lang="en-US" sz="2400" dirty="0"/>
              <a:t> for the thread we spawn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30276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DBD2C-1376-7049-8256-47FCA53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DCD79-9390-EB4F-B35F-C42E5404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33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D47E-D43A-7B40-A184-775100D0E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97449-82B9-E044-B71B-75E4A2CA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22094-7916-9B4B-A761-444C4B7D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0"/>
            <a:ext cx="10143067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BAB95C-42AD-4A44-91D2-6E198654AA47}"/>
              </a:ext>
            </a:extLst>
          </p:cNvPr>
          <p:cNvSpPr/>
          <p:nvPr/>
        </p:nvSpPr>
        <p:spPr>
          <a:xfrm>
            <a:off x="290944" y="4089328"/>
            <a:ext cx="5569528" cy="1460500"/>
          </a:xfrm>
          <a:prstGeom prst="wedgeRoundRectCallout">
            <a:avLst>
              <a:gd name="adj1" fmla="val -9509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parent thread can simply </a:t>
            </a:r>
            <a:r>
              <a:rPr lang="en-US" sz="2400" b="1" i="1" dirty="0"/>
              <a:t>join()</a:t>
            </a:r>
            <a:r>
              <a:rPr lang="en-US" sz="2400" dirty="0"/>
              <a:t> on this handle and it will wait until the other thread has finished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58325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E016-7BDD-1F4F-B1B0-0217B646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it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754CC-EE8C-0246-81AA-2465A66A6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E9F6-C64B-D24F-99C9-F26C23EC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B30D-AFE7-0943-B4BC-F38EF1BA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b="1" i="1" dirty="0"/>
              <a:t>join()</a:t>
            </a:r>
            <a:r>
              <a:rPr lang="en-US" dirty="0"/>
              <a:t> </a:t>
            </a:r>
            <a:r>
              <a:rPr lang="en-US" i="1" dirty="0"/>
              <a:t>blocks</a:t>
            </a:r>
            <a:r>
              <a:rPr lang="en-US" dirty="0"/>
              <a:t> the thread currently running until the thread represented by the handle terminates</a:t>
            </a:r>
          </a:p>
          <a:p>
            <a:endParaRPr lang="en-US" b="1" i="1" dirty="0"/>
          </a:p>
          <a:p>
            <a:r>
              <a:rPr lang="en-US" i="1" dirty="0">
                <a:solidFill>
                  <a:schemeClr val="bg1"/>
                </a:solidFill>
              </a:rPr>
              <a:t>Where</a:t>
            </a:r>
            <a:r>
              <a:rPr lang="en-US" dirty="0">
                <a:solidFill>
                  <a:schemeClr val="bg1"/>
                </a:solidFill>
              </a:rPr>
              <a:t> we put the join affects things a lot!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6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CE9F6-C64B-D24F-99C9-F26C23EC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B30D-AFE7-0943-B4BC-F38EF1BA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b="1" i="1" dirty="0"/>
              <a:t>join()</a:t>
            </a:r>
            <a:r>
              <a:rPr lang="en-US" dirty="0"/>
              <a:t> </a:t>
            </a:r>
            <a:r>
              <a:rPr lang="en-US" i="1" dirty="0"/>
              <a:t>blocks</a:t>
            </a:r>
            <a:r>
              <a:rPr lang="en-US" dirty="0"/>
              <a:t> the thread currently running until the thread represented by the handle terminates</a:t>
            </a:r>
          </a:p>
          <a:p>
            <a:endParaRPr lang="en-US" b="1" i="1" dirty="0"/>
          </a:p>
          <a:p>
            <a:r>
              <a:rPr lang="en-US" i="1" dirty="0"/>
              <a:t>Where</a:t>
            </a:r>
            <a:r>
              <a:rPr lang="en-US" dirty="0"/>
              <a:t> we put the join affects things a lot!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6197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981A-A421-9546-9A11-B7D97502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AE41-7FBA-804B-8D10-93E5CAAE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A3D57-1267-3345-89A3-F125F7F8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1" y="0"/>
            <a:ext cx="11703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981A-A421-9546-9A11-B7D97502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8AE41-7FBA-804B-8D10-93E5CAAE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A3D57-1267-3345-89A3-F125F7F8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1" y="0"/>
            <a:ext cx="11703538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2DDEFC2B-0DDD-774D-B3CD-3832429B383D}"/>
              </a:ext>
            </a:extLst>
          </p:cNvPr>
          <p:cNvSpPr/>
          <p:nvPr/>
        </p:nvSpPr>
        <p:spPr>
          <a:xfrm>
            <a:off x="1662546" y="365125"/>
            <a:ext cx="8437418" cy="558338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will output be?</a:t>
            </a:r>
          </a:p>
        </p:txBody>
      </p:sp>
    </p:spTree>
    <p:extLst>
      <p:ext uri="{BB962C8B-B14F-4D97-AF65-F5344CB8AC3E}">
        <p14:creationId xmlns:p14="http://schemas.microsoft.com/office/powerpoint/2010/main" val="158979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D70A9-A581-1B4C-AB2D-EFD7227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167E2-198D-D147-A85E-7456DB8BA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8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5CF5-5B2F-45DA-8CD8-DBD6DA1A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D8B812C-71DD-4B4F-9556-AE902658C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151" y="128788"/>
            <a:ext cx="9120250" cy="6593983"/>
          </a:xfrm>
        </p:spPr>
      </p:pic>
    </p:spTree>
    <p:extLst>
      <p:ext uri="{BB962C8B-B14F-4D97-AF65-F5344CB8AC3E}">
        <p14:creationId xmlns:p14="http://schemas.microsoft.com/office/powerpoint/2010/main" val="166935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5CF5-5B2F-45DA-8CD8-DBD6DA1A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D8B812C-71DD-4B4F-9556-AE902658C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0151" y="128788"/>
            <a:ext cx="9120250" cy="6593983"/>
          </a:xfrm>
        </p:spPr>
      </p:pic>
      <p:sp>
        <p:nvSpPr>
          <p:cNvPr id="4" name="Explosion 2 4">
            <a:extLst>
              <a:ext uri="{FF2B5EF4-FFF2-40B4-BE49-F238E27FC236}">
                <a16:creationId xmlns:a16="http://schemas.microsoft.com/office/drawing/2014/main" id="{80ACC55A-25C5-477E-8976-A61A39C352DC}"/>
              </a:ext>
            </a:extLst>
          </p:cNvPr>
          <p:cNvSpPr/>
          <p:nvPr/>
        </p:nvSpPr>
        <p:spPr>
          <a:xfrm>
            <a:off x="9028578" y="-735734"/>
            <a:ext cx="4137046" cy="352727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278667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5CF5-5B2F-45DA-8CD8-DBD6DA1A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08827A-E01D-46A7-BFE3-29DDCBD14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158"/>
            <a:ext cx="12185802" cy="46189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A1E43B-D4BE-4EFE-989D-2B1C6E5F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2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25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8B55-5296-A34E-9E8E-05C6318C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move data between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20BB-C863-AE40-877F-129ECD0D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that a closure is running in a different thread…</a:t>
            </a:r>
          </a:p>
          <a:p>
            <a:endParaRPr lang="en-US" dirty="0"/>
          </a:p>
          <a:p>
            <a:r>
              <a:rPr lang="en-US" dirty="0"/>
              <a:t>What did we just learn about that might be useful to </a:t>
            </a:r>
            <a:r>
              <a:rPr lang="en-US" i="1" dirty="0"/>
              <a:t>move</a:t>
            </a:r>
            <a:r>
              <a:rPr lang="en-US" dirty="0"/>
              <a:t> data?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move</a:t>
            </a:r>
            <a:r>
              <a:rPr lang="en-US" dirty="0"/>
              <a:t> keyword!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Does this help us with concurrency issues at all?</a:t>
            </a:r>
          </a:p>
          <a:p>
            <a:pPr lvl="1"/>
            <a:r>
              <a:rPr lang="en-US" dirty="0"/>
              <a:t>Will we ever have to worry about another thread messing with our variables if we have moved them?</a:t>
            </a:r>
          </a:p>
        </p:txBody>
      </p:sp>
    </p:spTree>
    <p:extLst>
      <p:ext uri="{BB962C8B-B14F-4D97-AF65-F5344CB8AC3E}">
        <p14:creationId xmlns:p14="http://schemas.microsoft.com/office/powerpoint/2010/main" val="14745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6EE3-B1FF-B942-A1D9-A62CC918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68CA-2B99-5641-BBE8-3124994B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D2B62-EA1C-4147-963D-97E08C0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28600"/>
            <a:ext cx="10287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6EE3-B1FF-B942-A1D9-A62CC918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68CA-2B99-5641-BBE8-3124994B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D2B62-EA1C-4147-963D-97E08C0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4300"/>
            <a:ext cx="10287000" cy="662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56DB7-1ADB-1340-A6EA-B5869739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59" y="0"/>
            <a:ext cx="3509841" cy="23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65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6EE3-B1FF-B942-A1D9-A62CC918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68CA-2B99-5641-BBE8-3124994B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D2B62-EA1C-4147-963D-97E08C0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4300"/>
            <a:ext cx="10287000" cy="662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56DB7-1ADB-1340-A6EA-B5869739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59" y="0"/>
            <a:ext cx="3509841" cy="2365664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3F620254-96D8-4D49-B7B9-C8AA226B8E15}"/>
              </a:ext>
            </a:extLst>
          </p:cNvPr>
          <p:cNvSpPr/>
          <p:nvPr/>
        </p:nvSpPr>
        <p:spPr>
          <a:xfrm>
            <a:off x="8682159" y="4381499"/>
            <a:ext cx="3408219" cy="23656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1260990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6EE3-B1FF-B942-A1D9-A62CC918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D2B62-EA1C-4147-963D-97E08C04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4300"/>
            <a:ext cx="10287000" cy="662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56DB7-1ADB-1340-A6EA-B5869739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59" y="0"/>
            <a:ext cx="3509841" cy="2365664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3F620254-96D8-4D49-B7B9-C8AA226B8E15}"/>
              </a:ext>
            </a:extLst>
          </p:cNvPr>
          <p:cNvSpPr/>
          <p:nvPr/>
        </p:nvSpPr>
        <p:spPr>
          <a:xfrm>
            <a:off x="8682159" y="4381499"/>
            <a:ext cx="3408219" cy="23656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B1BC3B-6EF1-A24C-ACF2-9BB4FD486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55410"/>
            <a:ext cx="12330850" cy="5063822"/>
          </a:xfrm>
        </p:spPr>
      </p:pic>
    </p:spTree>
    <p:extLst>
      <p:ext uri="{BB962C8B-B14F-4D97-AF65-F5344CB8AC3E}">
        <p14:creationId xmlns:p14="http://schemas.microsoft.com/office/powerpoint/2010/main" val="73675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8B89-556D-E343-819C-5B4EB66D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8FCF-A290-884A-98AA-C284343C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B94F8-35CD-5D4B-B386-27D5CE294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00100"/>
            <a:ext cx="10287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29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B3D6-DBDA-4544-A778-E3094FB1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4C87-0E27-294B-A262-003E88F3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9EF2B-BC21-E144-8E16-B1F11054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8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B3D6-DBDA-4544-A778-E3094FB1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9EF2B-BC21-E144-8E16-B1F11054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6AACA3-0DFC-1040-9FEF-A877D4DB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1844" y="388133"/>
            <a:ext cx="12323844" cy="4953011"/>
          </a:xfrm>
        </p:spPr>
      </p:pic>
    </p:spTree>
    <p:extLst>
      <p:ext uri="{BB962C8B-B14F-4D97-AF65-F5344CB8AC3E}">
        <p14:creationId xmlns:p14="http://schemas.microsoft.com/office/powerpoint/2010/main" val="509000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C816-D9C7-DD40-A213-83659DA1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317E-05F3-E947-8902-8ECC13D3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E7EA9-296E-CE43-AB45-2EE43F1C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42900"/>
            <a:ext cx="10287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07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AC816-D9C7-DD40-A213-83659DA1A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E7EA9-296E-CE43-AB45-2EE43F1C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42900"/>
            <a:ext cx="10287000" cy="617220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8A15D-0DAF-344D-88ED-17E053222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344" y="125441"/>
            <a:ext cx="11717311" cy="3303559"/>
          </a:xfrm>
        </p:spPr>
      </p:pic>
    </p:spTree>
    <p:extLst>
      <p:ext uri="{BB962C8B-B14F-4D97-AF65-F5344CB8AC3E}">
        <p14:creationId xmlns:p14="http://schemas.microsoft.com/office/powerpoint/2010/main" val="361711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490854" y="280627"/>
            <a:ext cx="4862946" cy="1460500"/>
          </a:xfrm>
          <a:prstGeom prst="wedgeRoundRectCallout">
            <a:avLst>
              <a:gd name="adj1" fmla="val -65277"/>
              <a:gd name="adj2" fmla="val -152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bring in two namespaces, one for threads and one for convenience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522586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D220-6EA2-044F-AFB2-8A5F938B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C6C12-1B12-0D42-9CF8-E08166E9E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ways to do concurrency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The two most comment are </a:t>
            </a:r>
            <a:r>
              <a:rPr lang="en-US" b="1" i="1" dirty="0"/>
              <a:t>shared memory</a:t>
            </a:r>
            <a:r>
              <a:rPr lang="en-US" dirty="0"/>
              <a:t> and </a:t>
            </a:r>
            <a:r>
              <a:rPr lang="en-US" b="1" i="1" dirty="0"/>
              <a:t>message passing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dirty="0"/>
              <a:t>What is shared memory?</a:t>
            </a:r>
          </a:p>
          <a:p>
            <a:pPr lvl="1"/>
            <a:r>
              <a:rPr lang="en-US" dirty="0"/>
              <a:t>Threads share state by sharing the same memory!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What is message passing?</a:t>
            </a:r>
          </a:p>
          <a:p>
            <a:pPr lvl="1"/>
            <a:r>
              <a:rPr lang="en-US" dirty="0"/>
              <a:t>Share state by </a:t>
            </a:r>
            <a:r>
              <a:rPr lang="en-US" i="1" dirty="0"/>
              <a:t>communicating</a:t>
            </a:r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Passing messages between threads</a:t>
            </a:r>
          </a:p>
        </p:txBody>
      </p:sp>
    </p:spTree>
    <p:extLst>
      <p:ext uri="{BB962C8B-B14F-4D97-AF65-F5344CB8AC3E}">
        <p14:creationId xmlns:p14="http://schemas.microsoft.com/office/powerpoint/2010/main" val="34377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1DD9-5973-D048-ABB2-84F61FDF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one over the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91744-76CE-714A-996D-4D885E44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benefits of shared memory?</a:t>
            </a:r>
          </a:p>
          <a:p>
            <a:pPr lvl="1"/>
            <a:r>
              <a:rPr lang="en-US" dirty="0"/>
              <a:t>Relatively lower resource overhead</a:t>
            </a:r>
          </a:p>
          <a:p>
            <a:pPr lvl="1"/>
            <a:r>
              <a:rPr lang="en-US" dirty="0"/>
              <a:t>Can be faster because you aren’t having to move data around</a:t>
            </a:r>
          </a:p>
          <a:p>
            <a:pPr lvl="1"/>
            <a:r>
              <a:rPr lang="en-US" dirty="0"/>
              <a:t>Can make certain classes of problems easier to deal with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What are the cons of shared memory?</a:t>
            </a:r>
          </a:p>
          <a:p>
            <a:pPr lvl="1"/>
            <a:r>
              <a:rPr lang="en-US" dirty="0"/>
              <a:t>Lots of opportunity for things to go wrong!</a:t>
            </a:r>
          </a:p>
          <a:p>
            <a:pPr lvl="1"/>
            <a:r>
              <a:rPr lang="en-US" dirty="0"/>
              <a:t>Difficult to distribute horizontally (multiple machines)</a:t>
            </a:r>
          </a:p>
          <a:p>
            <a:pPr lvl="2"/>
            <a:r>
              <a:rPr lang="en-US" dirty="0"/>
              <a:t>There are big time research projects building distributed shared memory systems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They are crazy!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0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F560-4C34-F04B-92AE-FD3DC6090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one over the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8D86-5870-564F-9069-3B21C73F5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benefits of message passing?</a:t>
            </a:r>
          </a:p>
          <a:p>
            <a:pPr lvl="1"/>
            <a:r>
              <a:rPr lang="en-US" dirty="0"/>
              <a:t>It’s a much simpler model to deal with as a programmer</a:t>
            </a:r>
          </a:p>
          <a:p>
            <a:pPr lvl="1"/>
            <a:r>
              <a:rPr lang="en-US" dirty="0"/>
              <a:t>It is much, </a:t>
            </a:r>
            <a:r>
              <a:rPr lang="en-US" i="1" dirty="0"/>
              <a:t>much</a:t>
            </a:r>
            <a:r>
              <a:rPr lang="en-US" dirty="0"/>
              <a:t> easier to maintain safety</a:t>
            </a:r>
          </a:p>
          <a:p>
            <a:pPr lvl="1"/>
            <a:r>
              <a:rPr lang="en-US" dirty="0"/>
              <a:t>Because the fundamental idea is for threads to </a:t>
            </a:r>
            <a:r>
              <a:rPr lang="en-US" i="1" dirty="0"/>
              <a:t>communicate</a:t>
            </a:r>
            <a:r>
              <a:rPr lang="en-US" dirty="0"/>
              <a:t> with each other, the same basic abstraction can work in a distributed environment</a:t>
            </a:r>
          </a:p>
          <a:p>
            <a:r>
              <a:rPr lang="en-US" dirty="0"/>
              <a:t>What are the cons?</a:t>
            </a:r>
          </a:p>
          <a:p>
            <a:pPr lvl="1"/>
            <a:r>
              <a:rPr lang="en-US" dirty="0"/>
              <a:t>Relatively high overhead since data has to be moved around</a:t>
            </a:r>
          </a:p>
          <a:p>
            <a:pPr lvl="1"/>
            <a:r>
              <a:rPr lang="en-US" dirty="0"/>
              <a:t>Usually requires a higher level abstraction in terms of programming</a:t>
            </a:r>
          </a:p>
          <a:p>
            <a:pPr lvl="2"/>
            <a:r>
              <a:rPr lang="en-US" dirty="0"/>
              <a:t>Abstractions are generally ”expensive”</a:t>
            </a:r>
          </a:p>
        </p:txBody>
      </p:sp>
    </p:spTree>
    <p:extLst>
      <p:ext uri="{BB962C8B-B14F-4D97-AF65-F5344CB8AC3E}">
        <p14:creationId xmlns:p14="http://schemas.microsoft.com/office/powerpoint/2010/main" val="34103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ED3E-07F4-904E-AE06-3146C8A7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EE7D6-574C-574C-8058-3496748BC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passing is a much simpler model and overall it scales quite well</a:t>
            </a:r>
          </a:p>
          <a:p>
            <a:pPr lvl="1"/>
            <a:r>
              <a:rPr lang="en-US" dirty="0"/>
              <a:t>Go was designed by google for highly concurrent/distributed applications</a:t>
            </a:r>
          </a:p>
          <a:p>
            <a:pPr lvl="1"/>
            <a:r>
              <a:rPr lang="en-US" dirty="0"/>
              <a:t>Go specifically avoids any memory sharing model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Message passing also has a lot of natural affinity to certain paradigms of programming</a:t>
            </a:r>
          </a:p>
          <a:p>
            <a:pPr lvl="1"/>
            <a:r>
              <a:rPr lang="en-US" dirty="0"/>
              <a:t>Actor model</a:t>
            </a:r>
          </a:p>
          <a:p>
            <a:pPr lvl="1"/>
            <a:r>
              <a:rPr lang="en-US" dirty="0"/>
              <a:t>Object oriented programming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613F-71C8-FB4C-BA00-F97B4F91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 in Rust -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BB635-1048-E744-B351-188A281E8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has some special constructs that allow us to achieve message passing based multithreading</a:t>
            </a:r>
          </a:p>
          <a:p>
            <a:r>
              <a:rPr lang="en-US" dirty="0"/>
              <a:t>The most straight forward of these is the </a:t>
            </a:r>
            <a:r>
              <a:rPr lang="en-US" i="1" dirty="0"/>
              <a:t>channel</a:t>
            </a:r>
          </a:p>
          <a:p>
            <a:pPr lvl="1"/>
            <a:r>
              <a:rPr lang="en-US" dirty="0"/>
              <a:t>Not specific to Rust; many languages have channels now</a:t>
            </a:r>
          </a:p>
          <a:p>
            <a:r>
              <a:rPr lang="en-US" dirty="0"/>
              <a:t>A channel has two ends: </a:t>
            </a:r>
            <a:r>
              <a:rPr lang="en-US" b="1" i="1" dirty="0"/>
              <a:t>transmitter</a:t>
            </a:r>
            <a:r>
              <a:rPr lang="en-US" dirty="0"/>
              <a:t> and </a:t>
            </a:r>
            <a:r>
              <a:rPr lang="en-US" b="1" i="1" dirty="0"/>
              <a:t>receiver</a:t>
            </a:r>
            <a:endParaRPr lang="en-US" dirty="0"/>
          </a:p>
          <a:p>
            <a:r>
              <a:rPr lang="en-US" dirty="0"/>
              <a:t>The transmitter </a:t>
            </a:r>
            <a:r>
              <a:rPr lang="en-US" i="1" dirty="0"/>
              <a:t>sends</a:t>
            </a:r>
            <a:r>
              <a:rPr lang="en-US" dirty="0"/>
              <a:t> data to the receiver</a:t>
            </a:r>
          </a:p>
          <a:p>
            <a:r>
              <a:rPr lang="en-US" dirty="0"/>
              <a:t>The receiver </a:t>
            </a:r>
            <a:r>
              <a:rPr lang="en-US" i="1" dirty="0"/>
              <a:t>receives</a:t>
            </a:r>
            <a:r>
              <a:rPr lang="en-US" dirty="0"/>
              <a:t> data from the transmitter</a:t>
            </a:r>
          </a:p>
          <a:p>
            <a:r>
              <a:rPr lang="en-US" dirty="0"/>
              <a:t>This is not dissimilar to producer and consumer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9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3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5339D9-25D8-6C42-AD05-2C2BA0ADD86B}"/>
              </a:ext>
            </a:extLst>
          </p:cNvPr>
          <p:cNvSpPr/>
          <p:nvPr/>
        </p:nvSpPr>
        <p:spPr>
          <a:xfrm>
            <a:off x="5721531" y="2217646"/>
            <a:ext cx="4428309" cy="773748"/>
          </a:xfrm>
          <a:prstGeom prst="wedgeRoundRectCallout">
            <a:avLst>
              <a:gd name="adj1" fmla="val -7191"/>
              <a:gd name="adj2" fmla="val -60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mpsc</a:t>
            </a:r>
            <a:r>
              <a:rPr lang="en-US" sz="2400" dirty="0"/>
              <a:t>::channel() returns a tuple</a:t>
            </a:r>
          </a:p>
        </p:txBody>
      </p:sp>
    </p:spTree>
    <p:extLst>
      <p:ext uri="{BB962C8B-B14F-4D97-AF65-F5344CB8AC3E}">
        <p14:creationId xmlns:p14="http://schemas.microsoft.com/office/powerpoint/2010/main" val="465373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5339D9-25D8-6C42-AD05-2C2BA0ADD86B}"/>
              </a:ext>
            </a:extLst>
          </p:cNvPr>
          <p:cNvSpPr/>
          <p:nvPr/>
        </p:nvSpPr>
        <p:spPr>
          <a:xfrm>
            <a:off x="5721531" y="2217646"/>
            <a:ext cx="3224165" cy="1495038"/>
          </a:xfrm>
          <a:prstGeom prst="wedgeRoundRectCallout">
            <a:avLst>
              <a:gd name="adj1" fmla="val -21542"/>
              <a:gd name="adj2" fmla="val -67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MPSC stands for </a:t>
            </a:r>
            <a:r>
              <a:rPr lang="en-US" sz="2400" i="1" dirty="0"/>
              <a:t>multiple producer single consumer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8200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5339D9-25D8-6C42-AD05-2C2BA0ADD86B}"/>
              </a:ext>
            </a:extLst>
          </p:cNvPr>
          <p:cNvSpPr/>
          <p:nvPr/>
        </p:nvSpPr>
        <p:spPr>
          <a:xfrm>
            <a:off x="5721531" y="2217646"/>
            <a:ext cx="4428309" cy="773748"/>
          </a:xfrm>
          <a:prstGeom prst="wedgeRoundRectCallout">
            <a:avLst>
              <a:gd name="adj1" fmla="val -7191"/>
              <a:gd name="adj2" fmla="val -600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mpsc</a:t>
            </a:r>
            <a:r>
              <a:rPr lang="en-US" sz="2400" dirty="0"/>
              <a:t>::channel() returns a tuple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14573B-1863-DD4F-A20C-084377654DCD}"/>
              </a:ext>
            </a:extLst>
          </p:cNvPr>
          <p:cNvSpPr/>
          <p:nvPr/>
        </p:nvSpPr>
        <p:spPr>
          <a:xfrm>
            <a:off x="681445" y="2495006"/>
            <a:ext cx="4428309" cy="2050869"/>
          </a:xfrm>
          <a:prstGeom prst="wedgeRoundRectCallout">
            <a:avLst>
              <a:gd name="adj1" fmla="val 41187"/>
              <a:gd name="adj2" fmla="val -73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first element is the </a:t>
            </a:r>
            <a:r>
              <a:rPr lang="en-US" sz="2400" b="1" i="1" dirty="0"/>
              <a:t>transmit</a:t>
            </a:r>
            <a:r>
              <a:rPr lang="en-US" sz="2400" dirty="0"/>
              <a:t> end of the channel</a:t>
            </a:r>
          </a:p>
          <a:p>
            <a:pPr algn="ctr"/>
            <a:r>
              <a:rPr lang="en-US" sz="2400" dirty="0"/>
              <a:t>The second element is the </a:t>
            </a:r>
            <a:r>
              <a:rPr lang="en-US" sz="2400" b="1" i="1" dirty="0"/>
              <a:t>receive</a:t>
            </a:r>
            <a:r>
              <a:rPr lang="en-US" sz="2400" dirty="0"/>
              <a:t> end of the channel</a:t>
            </a:r>
          </a:p>
        </p:txBody>
      </p:sp>
    </p:spTree>
    <p:extLst>
      <p:ext uri="{BB962C8B-B14F-4D97-AF65-F5344CB8AC3E}">
        <p14:creationId xmlns:p14="http://schemas.microsoft.com/office/powerpoint/2010/main" val="4138518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14573B-1863-DD4F-A20C-084377654DCD}"/>
              </a:ext>
            </a:extLst>
          </p:cNvPr>
          <p:cNvSpPr/>
          <p:nvPr/>
        </p:nvSpPr>
        <p:spPr>
          <a:xfrm>
            <a:off x="3170214" y="119153"/>
            <a:ext cx="4428309" cy="2050869"/>
          </a:xfrm>
          <a:prstGeom prst="wedgeRoundRectCallout">
            <a:avLst>
              <a:gd name="adj1" fmla="val 16113"/>
              <a:gd name="adj2" fmla="val 57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We’re spawning a new thread and the closure is </a:t>
            </a:r>
            <a:r>
              <a:rPr lang="en-US" sz="2400" i="1" dirty="0"/>
              <a:t>moved, </a:t>
            </a:r>
            <a:r>
              <a:rPr lang="en-US" sz="2400" dirty="0"/>
              <a:t>which means that any captures we have are owned by the closure</a:t>
            </a:r>
          </a:p>
        </p:txBody>
      </p:sp>
    </p:spTree>
    <p:extLst>
      <p:ext uri="{BB962C8B-B14F-4D97-AF65-F5344CB8AC3E}">
        <p14:creationId xmlns:p14="http://schemas.microsoft.com/office/powerpoint/2010/main" val="227950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3373581" y="2102283"/>
            <a:ext cx="4862946" cy="1460500"/>
          </a:xfrm>
          <a:prstGeom prst="wedgeRoundRectCallout">
            <a:avLst>
              <a:gd name="adj1" fmla="val -6588"/>
              <a:gd name="adj2" fmla="val -95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We’ll make a single function that prints some stuff in two different threads</a:t>
            </a:r>
          </a:p>
        </p:txBody>
      </p:sp>
    </p:spTree>
    <p:extLst>
      <p:ext uri="{BB962C8B-B14F-4D97-AF65-F5344CB8AC3E}">
        <p14:creationId xmlns:p14="http://schemas.microsoft.com/office/powerpoint/2010/main" val="23070645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14573B-1863-DD4F-A20C-084377654DCD}"/>
              </a:ext>
            </a:extLst>
          </p:cNvPr>
          <p:cNvSpPr/>
          <p:nvPr/>
        </p:nvSpPr>
        <p:spPr>
          <a:xfrm>
            <a:off x="1497873" y="1582374"/>
            <a:ext cx="4598126" cy="1488985"/>
          </a:xfrm>
          <a:prstGeom prst="wedgeRoundRectCallout">
            <a:avLst>
              <a:gd name="adj1" fmla="val 20658"/>
              <a:gd name="adj2" fmla="val 70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Here, we transmit to the channel</a:t>
            </a:r>
          </a:p>
          <a:p>
            <a:pPr algn="ctr"/>
            <a:r>
              <a:rPr lang="en-US" sz="2400" dirty="0"/>
              <a:t>(I.e., we send to the other side)</a:t>
            </a:r>
          </a:p>
        </p:txBody>
      </p:sp>
    </p:spTree>
    <p:extLst>
      <p:ext uri="{BB962C8B-B14F-4D97-AF65-F5344CB8AC3E}">
        <p14:creationId xmlns:p14="http://schemas.microsoft.com/office/powerpoint/2010/main" val="1710749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14573B-1863-DD4F-A20C-084377654DCD}"/>
              </a:ext>
            </a:extLst>
          </p:cNvPr>
          <p:cNvSpPr/>
          <p:nvPr/>
        </p:nvSpPr>
        <p:spPr>
          <a:xfrm>
            <a:off x="6230983" y="2953974"/>
            <a:ext cx="4598126" cy="1488985"/>
          </a:xfrm>
          <a:prstGeom prst="wedgeRoundRectCallout">
            <a:avLst>
              <a:gd name="adj1" fmla="val -31331"/>
              <a:gd name="adj2" fmla="val 7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in the main thread, we receive off of the channel</a:t>
            </a:r>
          </a:p>
        </p:txBody>
      </p:sp>
    </p:spTree>
    <p:extLst>
      <p:ext uri="{BB962C8B-B14F-4D97-AF65-F5344CB8AC3E}">
        <p14:creationId xmlns:p14="http://schemas.microsoft.com/office/powerpoint/2010/main" val="1699202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51B5-15AC-B247-980A-9A0F5412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73F4-FC3A-A04B-BE4B-9FE7272E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D8EA7-5962-0B48-A588-D80D08B8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02" y="0"/>
            <a:ext cx="7640595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914573B-1863-DD4F-A20C-084377654DCD}"/>
              </a:ext>
            </a:extLst>
          </p:cNvPr>
          <p:cNvSpPr/>
          <p:nvPr/>
        </p:nvSpPr>
        <p:spPr>
          <a:xfrm>
            <a:off x="6230983" y="2756264"/>
            <a:ext cx="4598126" cy="1686696"/>
          </a:xfrm>
          <a:prstGeom prst="wedgeRoundRectCallout">
            <a:avLst>
              <a:gd name="adj1" fmla="val -31331"/>
              <a:gd name="adj2" fmla="val 7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</a:t>
            </a:r>
            <a:r>
              <a:rPr lang="en-US" sz="2400" b="1" i="1" dirty="0" err="1"/>
              <a:t>recv</a:t>
            </a:r>
            <a:r>
              <a:rPr lang="en-US" sz="2400" dirty="0"/>
              <a:t> is </a:t>
            </a:r>
            <a:r>
              <a:rPr lang="en-US" sz="2400" i="1" dirty="0"/>
              <a:t>blocking</a:t>
            </a:r>
            <a:r>
              <a:rPr lang="en-US" sz="2400" dirty="0"/>
              <a:t>, that means that the main thread will sit and wait until it has received something from the channel </a:t>
            </a:r>
          </a:p>
        </p:txBody>
      </p:sp>
    </p:spTree>
    <p:extLst>
      <p:ext uri="{BB962C8B-B14F-4D97-AF65-F5344CB8AC3E}">
        <p14:creationId xmlns:p14="http://schemas.microsoft.com/office/powerpoint/2010/main" val="2851249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4F13-9DD8-0D49-BDFB-2EF09015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5A4E3-A6D0-E94B-BB58-342AFBC1C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60DBE-219E-864A-96A9-7082A3B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2" y="25401"/>
            <a:ext cx="7807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84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4F13-9DD8-0D49-BDFB-2EF09015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D5A4E3-A6D0-E94B-BB58-342AFBC1C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60DBE-219E-864A-96A9-7082A3B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2" y="25401"/>
            <a:ext cx="78077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9F12B66-C233-2B4B-ABE8-39594D71588A}"/>
              </a:ext>
            </a:extLst>
          </p:cNvPr>
          <p:cNvSpPr/>
          <p:nvPr/>
        </p:nvSpPr>
        <p:spPr>
          <a:xfrm>
            <a:off x="5030145" y="1690688"/>
            <a:ext cx="4598126" cy="2401622"/>
          </a:xfrm>
          <a:prstGeom prst="wedgeRoundRectCallout">
            <a:avLst>
              <a:gd name="adj1" fmla="val -87876"/>
              <a:gd name="adj2" fmla="val 54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can also use </a:t>
            </a:r>
            <a:r>
              <a:rPr lang="en-US" sz="2400" i="1" dirty="0" err="1"/>
              <a:t>try_recv</a:t>
            </a:r>
            <a:r>
              <a:rPr lang="en-US" sz="2400" i="1" dirty="0"/>
              <a:t>()</a:t>
            </a:r>
            <a:r>
              <a:rPr lang="en-US" sz="2400" dirty="0"/>
              <a:t> which does </a:t>
            </a:r>
            <a:r>
              <a:rPr lang="en-US" sz="2400" b="1" dirty="0"/>
              <a:t>not</a:t>
            </a:r>
            <a:r>
              <a:rPr lang="en-US" sz="2400" dirty="0"/>
              <a:t> block.</a:t>
            </a:r>
          </a:p>
          <a:p>
            <a:pPr algn="ctr"/>
            <a:r>
              <a:rPr lang="en-US" sz="2400" dirty="0"/>
              <a:t>Instead, it returns a Result, where the Ok() value means some data was received, and an Err means there was no data received.</a:t>
            </a:r>
          </a:p>
        </p:txBody>
      </p:sp>
    </p:spTree>
    <p:extLst>
      <p:ext uri="{BB962C8B-B14F-4D97-AF65-F5344CB8AC3E}">
        <p14:creationId xmlns:p14="http://schemas.microsoft.com/office/powerpoint/2010/main" val="1508402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4F13-9DD8-0D49-BDFB-2EF09015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60DBE-219E-864A-96A9-7082A3B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92" y="25401"/>
            <a:ext cx="7807739" cy="6858000"/>
          </a:xfrm>
          <a:prstGeom prst="rect">
            <a:avLst/>
          </a:prstGeom>
        </p:spPr>
      </p:pic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AEB2E61-7EAD-984A-BD8B-D6999D9E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34451" y="25401"/>
            <a:ext cx="2857499" cy="6832599"/>
          </a:xfrm>
        </p:spPr>
      </p:pic>
    </p:spTree>
    <p:extLst>
      <p:ext uri="{BB962C8B-B14F-4D97-AF65-F5344CB8AC3E}">
        <p14:creationId xmlns:p14="http://schemas.microsoft.com/office/powerpoint/2010/main" val="2926990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191-1869-9148-BDA2-510384A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EEF4-A849-804D-AD16-9AD28D43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80ED-7EF8-1141-B959-FBF3EA59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" y="0"/>
            <a:ext cx="11184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89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191-1869-9148-BDA2-510384A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EEF4-A849-804D-AD16-9AD28D43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80ED-7EF8-1141-B959-FBF3EA59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" y="0"/>
            <a:ext cx="11184194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DF0906E-C903-7140-BD19-37F0F77A065C}"/>
              </a:ext>
            </a:extLst>
          </p:cNvPr>
          <p:cNvSpPr/>
          <p:nvPr/>
        </p:nvSpPr>
        <p:spPr>
          <a:xfrm>
            <a:off x="8141465" y="3818512"/>
            <a:ext cx="3007606" cy="2196697"/>
          </a:xfrm>
          <a:prstGeom prst="wedgeRoundRectCallout">
            <a:avLst>
              <a:gd name="adj1" fmla="val 20183"/>
              <a:gd name="adj2" fmla="val -589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Here, we are going to try to access a value that we have transmitted over the channel</a:t>
            </a:r>
          </a:p>
        </p:txBody>
      </p:sp>
    </p:spTree>
    <p:extLst>
      <p:ext uri="{BB962C8B-B14F-4D97-AF65-F5344CB8AC3E}">
        <p14:creationId xmlns:p14="http://schemas.microsoft.com/office/powerpoint/2010/main" val="1204850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191-1869-9148-BDA2-510384A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EEF4-A849-804D-AD16-9AD28D43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80ED-7EF8-1141-B959-FBF3EA59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" y="0"/>
            <a:ext cx="11184194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4130C12B-6743-D549-A09D-64B945AF5552}"/>
              </a:ext>
            </a:extLst>
          </p:cNvPr>
          <p:cNvSpPr/>
          <p:nvPr/>
        </p:nvSpPr>
        <p:spPr>
          <a:xfrm>
            <a:off x="8240618" y="-868411"/>
            <a:ext cx="5821780" cy="40259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Channels help us lean on the borrow checker to ensure our code is safe!</a:t>
            </a:r>
          </a:p>
        </p:txBody>
      </p:sp>
    </p:spTree>
    <p:extLst>
      <p:ext uri="{BB962C8B-B14F-4D97-AF65-F5344CB8AC3E}">
        <p14:creationId xmlns:p14="http://schemas.microsoft.com/office/powerpoint/2010/main" val="79668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191-1869-9148-BDA2-510384A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EEF4-A849-804D-AD16-9AD28D43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80ED-7EF8-1141-B959-FBF3EA59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" y="0"/>
            <a:ext cx="11184194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4130C12B-6743-D549-A09D-64B945AF5552}"/>
              </a:ext>
            </a:extLst>
          </p:cNvPr>
          <p:cNvSpPr/>
          <p:nvPr/>
        </p:nvSpPr>
        <p:spPr>
          <a:xfrm>
            <a:off x="8240618" y="-868411"/>
            <a:ext cx="5821780" cy="40259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Channels help us lean on the borrow checker to ensure our code is safe!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3801A00B-8D19-E148-B70A-0334EAC34E35}"/>
              </a:ext>
            </a:extLst>
          </p:cNvPr>
          <p:cNvSpPr/>
          <p:nvPr/>
        </p:nvSpPr>
        <p:spPr>
          <a:xfrm>
            <a:off x="8693176" y="4492336"/>
            <a:ext cx="3408219" cy="23656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256284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63836" y="2540794"/>
            <a:ext cx="4862946" cy="1460500"/>
          </a:xfrm>
          <a:prstGeom prst="wedgeRoundRectCallout">
            <a:avLst>
              <a:gd name="adj1" fmla="val -58155"/>
              <a:gd name="adj2" fmla="val -102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first thing this function does is </a:t>
            </a:r>
            <a:r>
              <a:rPr lang="en-US" sz="2400" b="1" i="1" dirty="0"/>
              <a:t>spawn()</a:t>
            </a:r>
            <a:r>
              <a:rPr lang="en-US" sz="2400" dirty="0"/>
              <a:t> a new thread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395857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3191-1869-9148-BDA2-510384A5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B80ED-7EF8-1141-B959-FBF3EA59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" y="0"/>
            <a:ext cx="11184194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3801A00B-8D19-E148-B70A-0334EAC34E35}"/>
              </a:ext>
            </a:extLst>
          </p:cNvPr>
          <p:cNvSpPr/>
          <p:nvPr/>
        </p:nvSpPr>
        <p:spPr>
          <a:xfrm>
            <a:off x="8693176" y="4492336"/>
            <a:ext cx="3408219" cy="236566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0D0807-6947-0A46-B7E6-DEBE63A9B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388" y="0"/>
            <a:ext cx="11499709" cy="2360867"/>
          </a:xfrm>
        </p:spPr>
      </p:pic>
    </p:spTree>
    <p:extLst>
      <p:ext uri="{BB962C8B-B14F-4D97-AF65-F5344CB8AC3E}">
        <p14:creationId xmlns:p14="http://schemas.microsoft.com/office/powerpoint/2010/main" val="1846351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19F3-1A18-B24C-975F-D1364826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1C7D2-AB09-CC45-A3B7-54698FD2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ABA3-9686-BA4A-95CE-8D768F39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78" y="0"/>
            <a:ext cx="7928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37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19F3-1A18-B24C-975F-D1364826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1C7D2-AB09-CC45-A3B7-54698FD2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ABA3-9686-BA4A-95CE-8D768F39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78" y="0"/>
            <a:ext cx="7928043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D0D2C3-E5A3-A742-B623-676D89BDE435}"/>
              </a:ext>
            </a:extLst>
          </p:cNvPr>
          <p:cNvSpPr/>
          <p:nvPr/>
        </p:nvSpPr>
        <p:spPr>
          <a:xfrm>
            <a:off x="606377" y="1690688"/>
            <a:ext cx="3051201" cy="1325563"/>
          </a:xfrm>
          <a:prstGeom prst="wedgeRoundRectCallout">
            <a:avLst>
              <a:gd name="adj1" fmla="val 55468"/>
              <a:gd name="adj2" fmla="val 988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send multiple messages from the thread</a:t>
            </a:r>
          </a:p>
        </p:txBody>
      </p:sp>
    </p:spTree>
    <p:extLst>
      <p:ext uri="{BB962C8B-B14F-4D97-AF65-F5344CB8AC3E}">
        <p14:creationId xmlns:p14="http://schemas.microsoft.com/office/powerpoint/2010/main" val="27239357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19F3-1A18-B24C-975F-D1364826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1C7D2-AB09-CC45-A3B7-54698FD2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EABA3-9686-BA4A-95CE-8D768F39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978" y="0"/>
            <a:ext cx="7928043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D0D2C3-E5A3-A742-B623-676D89BDE435}"/>
              </a:ext>
            </a:extLst>
          </p:cNvPr>
          <p:cNvSpPr/>
          <p:nvPr/>
        </p:nvSpPr>
        <p:spPr>
          <a:xfrm>
            <a:off x="606377" y="1690688"/>
            <a:ext cx="3051201" cy="1325563"/>
          </a:xfrm>
          <a:prstGeom prst="wedgeRoundRectCallout">
            <a:avLst>
              <a:gd name="adj1" fmla="val 55468"/>
              <a:gd name="adj2" fmla="val 988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send multiple messages from the thread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A98E84-307E-7C43-9B19-57AFC89403E6}"/>
              </a:ext>
            </a:extLst>
          </p:cNvPr>
          <p:cNvSpPr/>
          <p:nvPr/>
        </p:nvSpPr>
        <p:spPr>
          <a:xfrm>
            <a:off x="168339" y="4001294"/>
            <a:ext cx="2401677" cy="1570105"/>
          </a:xfrm>
          <a:prstGeom prst="wedgeRoundRectCallout">
            <a:avLst>
              <a:gd name="adj1" fmla="val 78599"/>
              <a:gd name="adj2" fmla="val 411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watch the receiving thread get them in order</a:t>
            </a:r>
          </a:p>
        </p:txBody>
      </p:sp>
    </p:spTree>
    <p:extLst>
      <p:ext uri="{BB962C8B-B14F-4D97-AF65-F5344CB8AC3E}">
        <p14:creationId xmlns:p14="http://schemas.microsoft.com/office/powerpoint/2010/main" val="3121463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7A5B-E139-9047-A0E4-A8B8B26E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Multiple</a:t>
            </a:r>
            <a:r>
              <a:rPr lang="en-US" dirty="0"/>
              <a:t> producer single consumer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9FF1B-26D9-1146-B671-9B5198CE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this </a:t>
            </a:r>
            <a:r>
              <a:rPr lang="en-US" dirty="0" err="1"/>
              <a:t>mpsc</a:t>
            </a:r>
            <a:r>
              <a:rPr lang="en-US" dirty="0"/>
              <a:t> stuff was supposed to be </a:t>
            </a:r>
            <a:r>
              <a:rPr lang="en-US" i="1" dirty="0"/>
              <a:t>multiple</a:t>
            </a:r>
            <a:r>
              <a:rPr lang="en-US" dirty="0"/>
              <a:t> producer</a:t>
            </a:r>
          </a:p>
          <a:p>
            <a:endParaRPr lang="en-US" dirty="0"/>
          </a:p>
          <a:p>
            <a:r>
              <a:rPr lang="en-US" dirty="0"/>
              <a:t>But we get back a tuple that has a single </a:t>
            </a:r>
            <a:r>
              <a:rPr lang="en-US" dirty="0" err="1"/>
              <a:t>tx</a:t>
            </a:r>
            <a:r>
              <a:rPr lang="en-US" dirty="0"/>
              <a:t> and </a:t>
            </a:r>
            <a:r>
              <a:rPr lang="en-US" dirty="0" err="1"/>
              <a:t>rx</a:t>
            </a:r>
            <a:r>
              <a:rPr lang="en-US" dirty="0"/>
              <a:t> end of the channel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Any ideas on how might get more than one </a:t>
            </a:r>
            <a:r>
              <a:rPr lang="en-US" dirty="0" err="1"/>
              <a:t>tx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can we get a copy of a value on the heap?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What about if we </a:t>
            </a:r>
            <a:r>
              <a:rPr lang="en-US" i="1" dirty="0"/>
              <a:t>clone() </a:t>
            </a:r>
            <a:r>
              <a:rPr lang="en-US" dirty="0"/>
              <a:t>the sender somehow?</a:t>
            </a:r>
          </a:p>
          <a:p>
            <a:pPr lvl="1"/>
            <a:r>
              <a:rPr lang="en-US" dirty="0" err="1"/>
              <a:t>mpsc</a:t>
            </a:r>
            <a:r>
              <a:rPr lang="en-US" dirty="0"/>
              <a:t>::Sender::clone(&amp;</a:t>
            </a:r>
            <a:r>
              <a:rPr lang="en-US" dirty="0" err="1"/>
              <a:t>tx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64F4-36FE-064D-B320-6E021BD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9A69-D92B-D544-8625-F2D518E7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A3D3-D9B3-B049-A90A-BC1F2C20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05" y="0"/>
            <a:ext cx="4700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40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64F4-36FE-064D-B320-6E021BD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9A69-D92B-D544-8625-F2D518E7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A3D3-D9B3-B049-A90A-BC1F2C20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05" y="0"/>
            <a:ext cx="470078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2AA218-306A-764F-B4CD-4C84B13E719E}"/>
              </a:ext>
            </a:extLst>
          </p:cNvPr>
          <p:cNvSpPr/>
          <p:nvPr/>
        </p:nvSpPr>
        <p:spPr>
          <a:xfrm>
            <a:off x="6848896" y="1825625"/>
            <a:ext cx="3051201" cy="1325563"/>
          </a:xfrm>
          <a:prstGeom prst="wedgeRoundRectCallout">
            <a:avLst>
              <a:gd name="adj1" fmla="val -55379"/>
              <a:gd name="adj2" fmla="val -106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clone()</a:t>
            </a:r>
            <a:r>
              <a:rPr lang="en-US" sz="2400" dirty="0" err="1"/>
              <a:t>ing</a:t>
            </a:r>
            <a:r>
              <a:rPr lang="en-US" sz="2400" dirty="0"/>
              <a:t> the </a:t>
            </a:r>
            <a:r>
              <a:rPr lang="en-US" sz="2400" dirty="0" err="1"/>
              <a:t>tx</a:t>
            </a:r>
            <a:r>
              <a:rPr lang="en-US" sz="2400" dirty="0"/>
              <a:t> portion of the channel we get!</a:t>
            </a:r>
          </a:p>
        </p:txBody>
      </p:sp>
    </p:spTree>
    <p:extLst>
      <p:ext uri="{BB962C8B-B14F-4D97-AF65-F5344CB8AC3E}">
        <p14:creationId xmlns:p14="http://schemas.microsoft.com/office/powerpoint/2010/main" val="24779902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64F4-36FE-064D-B320-6E021BD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9A69-D92B-D544-8625-F2D518E7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A3D3-D9B3-B049-A90A-BC1F2C20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05" y="0"/>
            <a:ext cx="470078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2AA218-306A-764F-B4CD-4C84B13E719E}"/>
              </a:ext>
            </a:extLst>
          </p:cNvPr>
          <p:cNvSpPr/>
          <p:nvPr/>
        </p:nvSpPr>
        <p:spPr>
          <a:xfrm>
            <a:off x="6848896" y="1825625"/>
            <a:ext cx="3051201" cy="1325563"/>
          </a:xfrm>
          <a:prstGeom prst="wedgeRoundRectCallout">
            <a:avLst>
              <a:gd name="adj1" fmla="val -55379"/>
              <a:gd name="adj2" fmla="val -106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Could also do</a:t>
            </a:r>
          </a:p>
          <a:p>
            <a:pPr algn="ctr"/>
            <a:r>
              <a:rPr lang="en-US" sz="2400" dirty="0"/>
              <a:t>let tx1 = </a:t>
            </a:r>
            <a:r>
              <a:rPr lang="en-US" sz="2400" dirty="0" err="1"/>
              <a:t>tx.clone</a:t>
            </a:r>
            <a:r>
              <a:rPr lang="en-US" sz="2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27643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64F4-36FE-064D-B320-6E021BD6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79A69-D92B-D544-8625-F2D518E7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A3D3-D9B3-B049-A90A-BC1F2C206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605" y="0"/>
            <a:ext cx="470078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2AA218-306A-764F-B4CD-4C84B13E719E}"/>
              </a:ext>
            </a:extLst>
          </p:cNvPr>
          <p:cNvSpPr/>
          <p:nvPr/>
        </p:nvSpPr>
        <p:spPr>
          <a:xfrm>
            <a:off x="612825" y="1625734"/>
            <a:ext cx="3051201" cy="1776891"/>
          </a:xfrm>
          <a:prstGeom prst="wedgeRoundRectCallout">
            <a:avLst>
              <a:gd name="adj1" fmla="val 79299"/>
              <a:gd name="adj2" fmla="val 101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Now, each thread we spawn can make use of a different </a:t>
            </a:r>
            <a:r>
              <a:rPr lang="en-US" sz="2400" dirty="0" err="1"/>
              <a:t>tx</a:t>
            </a:r>
            <a:r>
              <a:rPr lang="en-US" sz="2400" dirty="0"/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667273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C72CE-1013-CE4B-A421-32624FCE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40CA-7E4D-D944-8832-B6D5D362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mutex is a mechanism to guarantee </a:t>
            </a:r>
            <a:r>
              <a:rPr lang="en-US" i="1" dirty="0"/>
              <a:t>mutual </a:t>
            </a:r>
            <a:r>
              <a:rPr lang="en-US" i="1" dirty="0" err="1"/>
              <a:t>execlusion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Usually has a lock/unlock</a:t>
            </a:r>
          </a:p>
          <a:p>
            <a:endParaRPr lang="en-US" dirty="0"/>
          </a:p>
          <a:p>
            <a:r>
              <a:rPr lang="en-US" dirty="0"/>
              <a:t>Pretty fundamental in terms of concurrent programming</a:t>
            </a:r>
          </a:p>
          <a:p>
            <a:endParaRPr lang="en-US" dirty="0"/>
          </a:p>
          <a:p>
            <a:r>
              <a:rPr lang="en-US" dirty="0"/>
              <a:t>Can be used to give us </a:t>
            </a:r>
            <a:r>
              <a:rPr lang="en-US" i="1" dirty="0"/>
              <a:t>safe</a:t>
            </a:r>
            <a:r>
              <a:rPr lang="en-US" dirty="0"/>
              <a:t> shared memory</a:t>
            </a:r>
          </a:p>
        </p:txBody>
      </p:sp>
    </p:spTree>
    <p:extLst>
      <p:ext uri="{BB962C8B-B14F-4D97-AF65-F5344CB8AC3E}">
        <p14:creationId xmlns:p14="http://schemas.microsoft.com/office/powerpoint/2010/main" val="38890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096000" y="135370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Spawn takes a closure (anonymous function) just like </a:t>
            </a:r>
            <a:r>
              <a:rPr lang="en-US" sz="2400" b="1" i="1" dirty="0"/>
              <a:t>map()</a:t>
            </a:r>
            <a:r>
              <a:rPr lang="en-US" sz="2400" dirty="0"/>
              <a:t> did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723411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3D14-5DCB-7141-A256-09089F79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rules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8F81-2974-6D45-9DD2-3F0EC267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i="1" dirty="0"/>
              <a:t>must</a:t>
            </a:r>
            <a:r>
              <a:rPr lang="en-US" dirty="0"/>
              <a:t> </a:t>
            </a:r>
            <a:r>
              <a:rPr lang="en-US" b="1" dirty="0"/>
              <a:t>acquire a lock</a:t>
            </a:r>
            <a:r>
              <a:rPr lang="en-US" dirty="0"/>
              <a:t> before using data it protects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you are done with the data, you </a:t>
            </a:r>
            <a:r>
              <a:rPr lang="en-US" i="1" dirty="0"/>
              <a:t>must</a:t>
            </a:r>
            <a:r>
              <a:rPr lang="en-US" dirty="0"/>
              <a:t> </a:t>
            </a:r>
            <a:r>
              <a:rPr lang="en-US" b="1" dirty="0"/>
              <a:t>unlock</a:t>
            </a:r>
            <a:r>
              <a:rPr lang="en-US" dirty="0"/>
              <a:t> it so other threads can acquire the lock</a:t>
            </a:r>
          </a:p>
        </p:txBody>
      </p:sp>
    </p:spTree>
    <p:extLst>
      <p:ext uri="{BB962C8B-B14F-4D97-AF65-F5344CB8AC3E}">
        <p14:creationId xmlns:p14="http://schemas.microsoft.com/office/powerpoint/2010/main" val="38770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36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CC7C36-E9EF-7A44-A464-63B264641BE4}"/>
              </a:ext>
            </a:extLst>
          </p:cNvPr>
          <p:cNvSpPr/>
          <p:nvPr/>
        </p:nvSpPr>
        <p:spPr>
          <a:xfrm>
            <a:off x="6412831" y="2055813"/>
            <a:ext cx="2346159" cy="1028157"/>
          </a:xfrm>
          <a:prstGeom prst="wedgeRoundRectCallout">
            <a:avLst>
              <a:gd name="adj1" fmla="val -10029"/>
              <a:gd name="adj2" fmla="val 86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acquire the lock here</a:t>
            </a:r>
          </a:p>
        </p:txBody>
      </p:sp>
    </p:spTree>
    <p:extLst>
      <p:ext uri="{BB962C8B-B14F-4D97-AF65-F5344CB8AC3E}">
        <p14:creationId xmlns:p14="http://schemas.microsoft.com/office/powerpoint/2010/main" val="640822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CC7C36-E9EF-7A44-A464-63B264641BE4}"/>
              </a:ext>
            </a:extLst>
          </p:cNvPr>
          <p:cNvSpPr/>
          <p:nvPr/>
        </p:nvSpPr>
        <p:spPr>
          <a:xfrm>
            <a:off x="6787677" y="1397251"/>
            <a:ext cx="4872790" cy="1555959"/>
          </a:xfrm>
          <a:prstGeom prst="wedgeRoundRectCallout">
            <a:avLst>
              <a:gd name="adj1" fmla="val -8548"/>
              <a:gd name="adj2" fmla="val 8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it can throw an error, so we can unwrap() it or handle it more appropriately with other mechanisms</a:t>
            </a:r>
          </a:p>
        </p:txBody>
      </p:sp>
    </p:spTree>
    <p:extLst>
      <p:ext uri="{BB962C8B-B14F-4D97-AF65-F5344CB8AC3E}">
        <p14:creationId xmlns:p14="http://schemas.microsoft.com/office/powerpoint/2010/main" val="3927309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CC7C36-E9EF-7A44-A464-63B264641BE4}"/>
              </a:ext>
            </a:extLst>
          </p:cNvPr>
          <p:cNvSpPr/>
          <p:nvPr/>
        </p:nvSpPr>
        <p:spPr>
          <a:xfrm>
            <a:off x="1223210" y="1373188"/>
            <a:ext cx="4872790" cy="1555959"/>
          </a:xfrm>
          <a:prstGeom prst="wedgeRoundRectCallout">
            <a:avLst>
              <a:gd name="adj1" fmla="val -8548"/>
              <a:gd name="adj2" fmla="val 8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just sit here until we can acquire the lock (we are single threaded, so we get it right away)</a:t>
            </a:r>
          </a:p>
        </p:txBody>
      </p:sp>
    </p:spTree>
    <p:extLst>
      <p:ext uri="{BB962C8B-B14F-4D97-AF65-F5344CB8AC3E}">
        <p14:creationId xmlns:p14="http://schemas.microsoft.com/office/powerpoint/2010/main" val="14527904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CC7C36-E9EF-7A44-A464-63B264641BE4}"/>
              </a:ext>
            </a:extLst>
          </p:cNvPr>
          <p:cNvSpPr/>
          <p:nvPr/>
        </p:nvSpPr>
        <p:spPr>
          <a:xfrm>
            <a:off x="5710990" y="150646"/>
            <a:ext cx="2987842" cy="1491916"/>
          </a:xfrm>
          <a:prstGeom prst="wedgeRoundRectCallout">
            <a:avLst>
              <a:gd name="adj1" fmla="val -8548"/>
              <a:gd name="adj2" fmla="val 8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mutex will be </a:t>
            </a:r>
            <a:r>
              <a:rPr lang="en-US" sz="2400" i="1" dirty="0"/>
              <a:t>guarding</a:t>
            </a:r>
            <a:r>
              <a:rPr lang="en-US" sz="2400" dirty="0"/>
              <a:t> a reference to an i32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08643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FCC7C36-E9EF-7A44-A464-63B264641BE4}"/>
              </a:ext>
            </a:extLst>
          </p:cNvPr>
          <p:cNvSpPr/>
          <p:nvPr/>
        </p:nvSpPr>
        <p:spPr>
          <a:xfrm>
            <a:off x="5710990" y="150646"/>
            <a:ext cx="2987842" cy="1491916"/>
          </a:xfrm>
          <a:prstGeom prst="wedgeRoundRectCallout">
            <a:avLst>
              <a:gd name="adj1" fmla="val -8548"/>
              <a:gd name="adj2" fmla="val 8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mutex will be </a:t>
            </a:r>
            <a:r>
              <a:rPr lang="en-US" sz="2400" i="1" dirty="0"/>
              <a:t>guarding</a:t>
            </a:r>
            <a:r>
              <a:rPr lang="en-US" sz="2400" dirty="0"/>
              <a:t> a reference to an i32</a:t>
            </a:r>
            <a:endParaRPr lang="en-US" sz="2400" i="1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33CD70-7549-0F4A-B60A-CE39E2244DDC}"/>
              </a:ext>
            </a:extLst>
          </p:cNvPr>
          <p:cNvSpPr/>
          <p:nvPr/>
        </p:nvSpPr>
        <p:spPr>
          <a:xfrm>
            <a:off x="3420980" y="4427620"/>
            <a:ext cx="2987842" cy="1491916"/>
          </a:xfrm>
          <a:prstGeom prst="wedgeRoundRectCallout">
            <a:avLst>
              <a:gd name="adj1" fmla="val -25863"/>
              <a:gd name="adj2" fmla="val -59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dereference and modify it once we have the lock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30915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2BD58-2A72-6547-805C-02920D16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33CD70-7549-0F4A-B60A-CE39E2244DDC}"/>
              </a:ext>
            </a:extLst>
          </p:cNvPr>
          <p:cNvSpPr/>
          <p:nvPr/>
        </p:nvSpPr>
        <p:spPr>
          <a:xfrm>
            <a:off x="2843465" y="4955966"/>
            <a:ext cx="3653588" cy="1355934"/>
          </a:xfrm>
          <a:prstGeom prst="wedgeRoundRectCallout">
            <a:avLst>
              <a:gd name="adj1" fmla="val -37864"/>
              <a:gd name="adj2" fmla="val -70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Lock automatically released in its Drop implementation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8682619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B6201-1BD6-DB41-9AAC-1133117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87A86-E5A4-5646-80D9-1680895C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6" y="0"/>
            <a:ext cx="9722068" cy="68580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3A357-8543-8247-93BE-3E2C9643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712" y="92368"/>
            <a:ext cx="10868576" cy="1598320"/>
          </a:xfrm>
        </p:spPr>
      </p:pic>
    </p:spTree>
    <p:extLst>
      <p:ext uri="{BB962C8B-B14F-4D97-AF65-F5344CB8AC3E}">
        <p14:creationId xmlns:p14="http://schemas.microsoft.com/office/powerpoint/2010/main" val="41145630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6B4B-E343-C64C-B912-F2ADB160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so we can protect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29621-DF04-1A43-A69A-7F468AD1D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means we can (</a:t>
            </a:r>
            <a:r>
              <a:rPr lang="en-US" dirty="0" err="1"/>
              <a:t>sorta</a:t>
            </a:r>
            <a:r>
              <a:rPr lang="en-US" dirty="0"/>
              <a:t>) safely share data between threads!</a:t>
            </a:r>
          </a:p>
          <a:p>
            <a:endParaRPr lang="en-US" dirty="0"/>
          </a:p>
          <a:p>
            <a:r>
              <a:rPr lang="en-US" dirty="0"/>
              <a:t>Let’s spin up 10 threads</a:t>
            </a:r>
          </a:p>
          <a:p>
            <a:endParaRPr lang="en-US" dirty="0"/>
          </a:p>
          <a:p>
            <a:r>
              <a:rPr lang="en-US" dirty="0"/>
              <a:t>Each thread will increment a counter by 1</a:t>
            </a:r>
          </a:p>
          <a:p>
            <a:endParaRPr lang="en-US" dirty="0"/>
          </a:p>
          <a:p>
            <a:r>
              <a:rPr lang="en-US" dirty="0"/>
              <a:t>Counter goes from 0 </a:t>
            </a:r>
            <a:r>
              <a:rPr lang="en-US" dirty="0">
                <a:sym typeface="Wingdings" pitchFamily="2" charset="2"/>
              </a:rPr>
              <a:t>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096000" y="135370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Basically, whatever is in the closure gets run in the spawned thread</a:t>
            </a:r>
          </a:p>
        </p:txBody>
      </p:sp>
    </p:spTree>
    <p:extLst>
      <p:ext uri="{BB962C8B-B14F-4D97-AF65-F5344CB8AC3E}">
        <p14:creationId xmlns:p14="http://schemas.microsoft.com/office/powerpoint/2010/main" val="173381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F134-42A5-544D-AC75-9B00232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56AF-4916-CD4A-B5C3-8FC9597F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FCC06-A801-E44B-B0FE-7E732DE1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7" y="-21816"/>
            <a:ext cx="8099642" cy="68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7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F134-42A5-544D-AC75-9B00232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E56AF-4916-CD4A-B5C3-8FC9597F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FCC06-A801-E44B-B0FE-7E732DE1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7" y="-21816"/>
            <a:ext cx="8099642" cy="6879816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6FE8493-EA03-4E4D-98E2-BBC4FEC20C09}"/>
              </a:ext>
            </a:extLst>
          </p:cNvPr>
          <p:cNvSpPr/>
          <p:nvPr/>
        </p:nvSpPr>
        <p:spPr>
          <a:xfrm>
            <a:off x="8021256" y="-774768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2021940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F134-42A5-544D-AC75-9B00232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FCC06-A801-E44B-B0FE-7E732DE1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7" y="-21816"/>
            <a:ext cx="8099642" cy="6879816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6FE8493-EA03-4E4D-98E2-BBC4FEC20C09}"/>
              </a:ext>
            </a:extLst>
          </p:cNvPr>
          <p:cNvSpPr/>
          <p:nvPr/>
        </p:nvSpPr>
        <p:spPr>
          <a:xfrm>
            <a:off x="8021256" y="-774768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3BB215-1CF4-4640-AEA9-6147EE407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538" y="4551096"/>
            <a:ext cx="11746998" cy="2306904"/>
          </a:xfrm>
        </p:spPr>
      </p:pic>
    </p:spTree>
    <p:extLst>
      <p:ext uri="{BB962C8B-B14F-4D97-AF65-F5344CB8AC3E}">
        <p14:creationId xmlns:p14="http://schemas.microsoft.com/office/powerpoint/2010/main" val="1205774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F134-42A5-544D-AC75-9B002324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FCC06-A801-E44B-B0FE-7E732DE1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37" y="-21816"/>
            <a:ext cx="8099642" cy="6879816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6FE8493-EA03-4E4D-98E2-BBC4FEC20C09}"/>
              </a:ext>
            </a:extLst>
          </p:cNvPr>
          <p:cNvSpPr/>
          <p:nvPr/>
        </p:nvSpPr>
        <p:spPr>
          <a:xfrm>
            <a:off x="8021256" y="-774768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3BB215-1CF4-4640-AEA9-6147EE407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538" y="4551096"/>
            <a:ext cx="11746998" cy="2306904"/>
          </a:xfr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54E69E1-85B4-9F46-9EAF-88E41A95D154}"/>
              </a:ext>
            </a:extLst>
          </p:cNvPr>
          <p:cNvSpPr/>
          <p:nvPr/>
        </p:nvSpPr>
        <p:spPr>
          <a:xfrm>
            <a:off x="3741821" y="144379"/>
            <a:ext cx="4367463" cy="926432"/>
          </a:xfrm>
          <a:prstGeom prst="wedgeRoundRectCallout">
            <a:avLst>
              <a:gd name="adj1" fmla="val 818"/>
              <a:gd name="adj2" fmla="val 921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Oh. We can’t have multiple owners! Duh!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552851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3B61-694A-CE42-8553-32229F7E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Counting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3B300-8C87-4944-85F6-ED984386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43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8321-222B-1E47-8ECD-05CCF133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D3C9-3BBA-7A4F-824E-FE09F895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might ownership work in a graph?</a:t>
            </a:r>
          </a:p>
          <a:p>
            <a:pPr lvl="1"/>
            <a:r>
              <a:rPr lang="en-US" dirty="0"/>
              <a:t>Nodes are connected via edges</a:t>
            </a:r>
          </a:p>
          <a:p>
            <a:pPr lvl="1"/>
            <a:r>
              <a:rPr lang="en-US" dirty="0"/>
              <a:t>Edge has two owners!</a:t>
            </a:r>
          </a:p>
          <a:p>
            <a:pPr lvl="1"/>
            <a:r>
              <a:rPr lang="en-US" dirty="0"/>
              <a:t>What do?</a:t>
            </a:r>
          </a:p>
          <a:p>
            <a:r>
              <a:rPr lang="en-US" dirty="0" err="1"/>
              <a:t>Rc</a:t>
            </a:r>
            <a:r>
              <a:rPr lang="en-US" dirty="0"/>
              <a:t>&lt;T&gt; is a </a:t>
            </a:r>
            <a:r>
              <a:rPr lang="en-US" i="1" dirty="0"/>
              <a:t>reference counting</a:t>
            </a:r>
            <a:r>
              <a:rPr lang="en-US" dirty="0"/>
              <a:t> smart pointer</a:t>
            </a:r>
          </a:p>
          <a:p>
            <a:r>
              <a:rPr lang="en-US" dirty="0"/>
              <a:t>It keeps track of the number of references pointing</a:t>
            </a:r>
            <a:br>
              <a:rPr lang="en-US" dirty="0"/>
            </a:br>
            <a:r>
              <a:rPr lang="en-US" dirty="0"/>
              <a:t>to a value</a:t>
            </a:r>
          </a:p>
          <a:p>
            <a:r>
              <a:rPr lang="en-US" dirty="0"/>
              <a:t>Zero references to a value </a:t>
            </a:r>
            <a:r>
              <a:rPr lang="en-US" dirty="0">
                <a:sym typeface="Wingdings" pitchFamily="2" charset="2"/>
              </a:rPr>
              <a:t> safe to clean up</a:t>
            </a:r>
          </a:p>
          <a:p>
            <a:r>
              <a:rPr lang="en-US" dirty="0">
                <a:sym typeface="Wingdings" pitchFamily="2" charset="2"/>
              </a:rPr>
              <a:t>This is different from a garbage collector!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72280B2-55C6-3646-B4C1-B87A595F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593" y="174864"/>
            <a:ext cx="2872921" cy="2825602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454503D-020D-2844-91F1-4E23C34F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14" y="3190727"/>
            <a:ext cx="3035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8321-222B-1E47-8ECD-05CCF133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D3C9-3BBA-7A4F-824E-FE09F895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might ownership work in a graph?</a:t>
            </a:r>
          </a:p>
          <a:p>
            <a:pPr lvl="1"/>
            <a:r>
              <a:rPr lang="en-US" dirty="0"/>
              <a:t>Nodes are connected via edges</a:t>
            </a:r>
          </a:p>
          <a:p>
            <a:pPr lvl="1"/>
            <a:r>
              <a:rPr lang="en-US" dirty="0"/>
              <a:t>Edge has two owners!</a:t>
            </a:r>
          </a:p>
          <a:p>
            <a:pPr lvl="1"/>
            <a:r>
              <a:rPr lang="en-US" dirty="0"/>
              <a:t>What do?</a:t>
            </a:r>
          </a:p>
          <a:p>
            <a:r>
              <a:rPr lang="en-US" dirty="0" err="1"/>
              <a:t>Rc</a:t>
            </a:r>
            <a:r>
              <a:rPr lang="en-US" dirty="0"/>
              <a:t>&lt;T&gt; is a </a:t>
            </a:r>
            <a:r>
              <a:rPr lang="en-US" i="1" dirty="0"/>
              <a:t>reference counting</a:t>
            </a:r>
            <a:r>
              <a:rPr lang="en-US" dirty="0"/>
              <a:t> smart pointer</a:t>
            </a:r>
          </a:p>
          <a:p>
            <a:r>
              <a:rPr lang="en-US" dirty="0"/>
              <a:t>It keeps track of the number of references pointing</a:t>
            </a:r>
            <a:br>
              <a:rPr lang="en-US" dirty="0"/>
            </a:br>
            <a:r>
              <a:rPr lang="en-US" dirty="0"/>
              <a:t>to a value</a:t>
            </a:r>
          </a:p>
          <a:p>
            <a:r>
              <a:rPr lang="en-US" dirty="0"/>
              <a:t>Zero references to a value </a:t>
            </a:r>
            <a:r>
              <a:rPr lang="en-US" dirty="0">
                <a:sym typeface="Wingdings" pitchFamily="2" charset="2"/>
              </a:rPr>
              <a:t> safe to clean up</a:t>
            </a:r>
          </a:p>
          <a:p>
            <a:r>
              <a:rPr lang="en-US" dirty="0">
                <a:sym typeface="Wingdings" pitchFamily="2" charset="2"/>
              </a:rPr>
              <a:t>This is different from a garbage collector!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72280B2-55C6-3646-B4C1-B87A595F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593" y="174864"/>
            <a:ext cx="2872921" cy="2825602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C454503D-020D-2844-91F1-4E23C34F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14" y="3190727"/>
            <a:ext cx="3035300" cy="3352800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1E73DD28-6AFB-264C-AE5C-3C400170DABA}"/>
              </a:ext>
            </a:extLst>
          </p:cNvPr>
          <p:cNvSpPr/>
          <p:nvPr/>
        </p:nvSpPr>
        <p:spPr>
          <a:xfrm>
            <a:off x="470263" y="174864"/>
            <a:ext cx="11482251" cy="610837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How is it different from a garbage collector?</a:t>
            </a:r>
          </a:p>
        </p:txBody>
      </p:sp>
    </p:spTree>
    <p:extLst>
      <p:ext uri="{BB962C8B-B14F-4D97-AF65-F5344CB8AC3E}">
        <p14:creationId xmlns:p14="http://schemas.microsoft.com/office/powerpoint/2010/main" val="30109819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1997982"/>
            <a:ext cx="11236454" cy="40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87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73" y="1997982"/>
            <a:ext cx="11236454" cy="4006624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F97A56D-CE05-874E-A440-C123E1CA0D17}"/>
              </a:ext>
            </a:extLst>
          </p:cNvPr>
          <p:cNvSpPr/>
          <p:nvPr/>
        </p:nvSpPr>
        <p:spPr>
          <a:xfrm>
            <a:off x="5290456" y="1455872"/>
            <a:ext cx="3422469" cy="1685109"/>
          </a:xfrm>
          <a:prstGeom prst="wedgeRoundRectCallout">
            <a:avLst>
              <a:gd name="adj1" fmla="val -45260"/>
              <a:gd name="adj2" fmla="val 72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Two lists, each pointing to an item that is the head of another list</a:t>
            </a:r>
          </a:p>
        </p:txBody>
      </p:sp>
    </p:spTree>
    <p:extLst>
      <p:ext uri="{BB962C8B-B14F-4D97-AF65-F5344CB8AC3E}">
        <p14:creationId xmlns:p14="http://schemas.microsoft.com/office/powerpoint/2010/main" val="3934467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248400" y="570707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Here, we are just looping through 9 times (1..10) and printing</a:t>
            </a:r>
          </a:p>
        </p:txBody>
      </p:sp>
    </p:spTree>
    <p:extLst>
      <p:ext uri="{BB962C8B-B14F-4D97-AF65-F5344CB8AC3E}">
        <p14:creationId xmlns:p14="http://schemas.microsoft.com/office/powerpoint/2010/main" val="13989865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530E101-3643-0C4E-85FE-4917DBB5ED3C}"/>
              </a:ext>
            </a:extLst>
          </p:cNvPr>
          <p:cNvSpPr/>
          <p:nvPr/>
        </p:nvSpPr>
        <p:spPr>
          <a:xfrm>
            <a:off x="0" y="3252652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1200898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  <p:sp>
        <p:nvSpPr>
          <p:cNvPr id="4" name="Explosion 2 3">
            <a:extLst>
              <a:ext uri="{FF2B5EF4-FFF2-40B4-BE49-F238E27FC236}">
                <a16:creationId xmlns:a16="http://schemas.microsoft.com/office/drawing/2014/main" id="{D530E101-3643-0C4E-85FE-4917DBB5ED3C}"/>
              </a:ext>
            </a:extLst>
          </p:cNvPr>
          <p:cNvSpPr/>
          <p:nvPr/>
        </p:nvSpPr>
        <p:spPr>
          <a:xfrm>
            <a:off x="0" y="3252652"/>
            <a:ext cx="5525589" cy="36053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Will it compile?</a:t>
            </a:r>
          </a:p>
        </p:txBody>
      </p:sp>
      <p:pic>
        <p:nvPicPr>
          <p:cNvPr id="8" name="Picture 7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F0903C9-9DA6-AB4A-9085-37C37D866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6082"/>
            <a:ext cx="12266119" cy="402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7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0C28FC-A854-FB4B-BFBC-63F8A1B82496}"/>
              </a:ext>
            </a:extLst>
          </p:cNvPr>
          <p:cNvSpPr/>
          <p:nvPr/>
        </p:nvSpPr>
        <p:spPr>
          <a:xfrm>
            <a:off x="7565571" y="635874"/>
            <a:ext cx="3422469" cy="1685109"/>
          </a:xfrm>
          <a:prstGeom prst="wedgeRoundRectCallout">
            <a:avLst>
              <a:gd name="adj1" fmla="val -45260"/>
              <a:gd name="adj2" fmla="val 72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Cons type owns this Box&lt;List&gt;</a:t>
            </a:r>
          </a:p>
        </p:txBody>
      </p:sp>
    </p:spTree>
    <p:extLst>
      <p:ext uri="{BB962C8B-B14F-4D97-AF65-F5344CB8AC3E}">
        <p14:creationId xmlns:p14="http://schemas.microsoft.com/office/powerpoint/2010/main" val="8110165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0C28FC-A854-FB4B-BFBC-63F8A1B82496}"/>
              </a:ext>
            </a:extLst>
          </p:cNvPr>
          <p:cNvSpPr/>
          <p:nvPr/>
        </p:nvSpPr>
        <p:spPr>
          <a:xfrm>
            <a:off x="7565571" y="635874"/>
            <a:ext cx="3422469" cy="1685109"/>
          </a:xfrm>
          <a:prstGeom prst="wedgeRoundRectCallout">
            <a:avLst>
              <a:gd name="adj1" fmla="val -45260"/>
              <a:gd name="adj2" fmla="val 72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Cons type owns this Box&lt;List&gt;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6CBEB02-0FDC-EB41-BAAC-17D2000B3065}"/>
              </a:ext>
            </a:extLst>
          </p:cNvPr>
          <p:cNvSpPr/>
          <p:nvPr/>
        </p:nvSpPr>
        <p:spPr>
          <a:xfrm>
            <a:off x="9000309" y="4537018"/>
            <a:ext cx="2218509" cy="599362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b</a:t>
            </a:r>
            <a:r>
              <a:rPr lang="en-US" sz="2400" dirty="0"/>
              <a:t> owns </a:t>
            </a:r>
            <a:r>
              <a:rPr lang="en-US" sz="2400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14613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4B62F-C799-3F49-8FC5-3621C5F50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711" y="2168434"/>
            <a:ext cx="5984329" cy="468956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0C28FC-A854-FB4B-BFBC-63F8A1B82496}"/>
              </a:ext>
            </a:extLst>
          </p:cNvPr>
          <p:cNvSpPr/>
          <p:nvPr/>
        </p:nvSpPr>
        <p:spPr>
          <a:xfrm>
            <a:off x="7565571" y="635874"/>
            <a:ext cx="3422469" cy="1685109"/>
          </a:xfrm>
          <a:prstGeom prst="wedgeRoundRectCallout">
            <a:avLst>
              <a:gd name="adj1" fmla="val -45260"/>
              <a:gd name="adj2" fmla="val 725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Cons type owns this Box&lt;List&gt;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6CBEB02-0FDC-EB41-BAAC-17D2000B3065}"/>
              </a:ext>
            </a:extLst>
          </p:cNvPr>
          <p:cNvSpPr/>
          <p:nvPr/>
        </p:nvSpPr>
        <p:spPr>
          <a:xfrm>
            <a:off x="8952411" y="4794069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/>
              <a:t>a</a:t>
            </a:r>
            <a:r>
              <a:rPr lang="en-US" sz="2400" dirty="0"/>
              <a:t> can’t have two owners!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010639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912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2553877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9000308" y="3299803"/>
            <a:ext cx="2218509" cy="773574"/>
          </a:xfrm>
          <a:prstGeom prst="wedgeRoundRectCallout">
            <a:avLst>
              <a:gd name="adj1" fmla="val -57981"/>
              <a:gd name="adj2" fmla="val 160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Bring </a:t>
            </a:r>
            <a:r>
              <a:rPr lang="en-US" sz="2400" dirty="0" err="1"/>
              <a:t>Rc</a:t>
            </a:r>
            <a:r>
              <a:rPr lang="en-US" sz="2400" dirty="0"/>
              <a:t> in from the </a:t>
            </a:r>
            <a:r>
              <a:rPr lang="en-US" sz="2400" dirty="0" err="1"/>
              <a:t>stdlib</a:t>
            </a:r>
            <a:endParaRPr lang="en-US" sz="24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80228C6-3122-8F44-ACDA-C2900420A123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3014665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5248003" y="2866210"/>
            <a:ext cx="2597332" cy="1312051"/>
          </a:xfrm>
          <a:prstGeom prst="wedgeRoundRectCallout">
            <a:avLst>
              <a:gd name="adj1" fmla="val 51155"/>
              <a:gd name="adj2" fmla="val 68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we are now declaring </a:t>
            </a:r>
            <a:r>
              <a:rPr lang="en-US" sz="2400" b="1" i="1" dirty="0"/>
              <a:t>a</a:t>
            </a:r>
            <a:r>
              <a:rPr lang="en-US" sz="2400" dirty="0"/>
              <a:t> to be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19757242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12A5-C3E8-0E41-A65A-45EF064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Sharing </a:t>
            </a:r>
            <a:r>
              <a:rPr lang="en-US" dirty="0"/>
              <a:t>data with </a:t>
            </a:r>
            <a:r>
              <a:rPr lang="en-US" dirty="0" err="1"/>
              <a:t>Rc</a:t>
            </a:r>
            <a:r>
              <a:rPr lang="en-US" dirty="0"/>
              <a:t>&lt;T&gt;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19B79-16E8-E049-8FA2-A3000790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D07BC4B-AEF7-5643-8778-0C2CCC3F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5" y="315484"/>
            <a:ext cx="8470284" cy="3020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382D40-B1DF-2B4F-8852-0D4D03BD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4" y="2176450"/>
            <a:ext cx="5281749" cy="468155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A6E7930-C5CE-A54B-899E-FA337E3FB2B0}"/>
              </a:ext>
            </a:extLst>
          </p:cNvPr>
          <p:cNvSpPr/>
          <p:nvPr/>
        </p:nvSpPr>
        <p:spPr>
          <a:xfrm>
            <a:off x="9000307" y="3146562"/>
            <a:ext cx="3033848" cy="1312051"/>
          </a:xfrm>
          <a:prstGeom prst="wedgeRoundRectCallout">
            <a:avLst>
              <a:gd name="adj1" fmla="val -36681"/>
              <a:gd name="adj2" fmla="val 72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Everything else with </a:t>
            </a:r>
            <a:r>
              <a:rPr lang="en-US" sz="2400" b="1" i="1" dirty="0"/>
              <a:t>a</a:t>
            </a:r>
            <a:r>
              <a:rPr lang="en-US" sz="2400" dirty="0"/>
              <a:t> is pretty much same as Box example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9DD0BC4-056D-0040-8812-09520B46D3E7}"/>
              </a:ext>
            </a:extLst>
          </p:cNvPr>
          <p:cNvSpPr/>
          <p:nvPr/>
        </p:nvSpPr>
        <p:spPr>
          <a:xfrm>
            <a:off x="7891053" y="1625814"/>
            <a:ext cx="2218509" cy="773574"/>
          </a:xfrm>
          <a:prstGeom prst="wedgeRoundRectCallout">
            <a:avLst>
              <a:gd name="adj1" fmla="val -12054"/>
              <a:gd name="adj2" fmla="val 818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Now cons takes an </a:t>
            </a:r>
            <a:r>
              <a:rPr lang="en-US" sz="2400" dirty="0" err="1"/>
              <a:t>Rc</a:t>
            </a:r>
            <a:r>
              <a:rPr lang="en-US" sz="2400" dirty="0"/>
              <a:t>&lt;List&gt;</a:t>
            </a:r>
          </a:p>
        </p:txBody>
      </p:sp>
    </p:spTree>
    <p:extLst>
      <p:ext uri="{BB962C8B-B14F-4D97-AF65-F5344CB8AC3E}">
        <p14:creationId xmlns:p14="http://schemas.microsoft.com/office/powerpoint/2010/main" val="2666778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2288</Words>
  <Application>Microsoft Macintosh PowerPoint</Application>
  <PresentationFormat>Widescreen</PresentationFormat>
  <Paragraphs>303</Paragraphs>
  <Slides>129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Calibri</vt:lpstr>
      <vt:lpstr>Calibri Light</vt:lpstr>
      <vt:lpstr>Wingdings</vt:lpstr>
      <vt:lpstr>Office Theme</vt:lpstr>
      <vt:lpstr>CS 551</vt:lpstr>
      <vt:lpstr>Concurrency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it run…</vt:lpstr>
      <vt:lpstr>What happened?</vt:lpstr>
      <vt:lpstr>PowerPoint Presentation</vt:lpstr>
      <vt:lpstr>PowerPoint Presentation</vt:lpstr>
      <vt:lpstr>PowerPoint Presentation</vt:lpstr>
      <vt:lpstr>Let’s see it run</vt:lpstr>
      <vt:lpstr>Join</vt:lpstr>
      <vt:lpstr>Join</vt:lpstr>
      <vt:lpstr>PowerPoint Presentation</vt:lpstr>
      <vt:lpstr>PowerPoint Presentation</vt:lpstr>
      <vt:lpstr>Let’s run it…</vt:lpstr>
      <vt:lpstr>PowerPoint Presentation</vt:lpstr>
      <vt:lpstr>PowerPoint Presentation</vt:lpstr>
      <vt:lpstr>PowerPoint Presentation</vt:lpstr>
      <vt:lpstr>How can we move data between threads?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Concurrency models</vt:lpstr>
      <vt:lpstr>Why choose one over the other?</vt:lpstr>
      <vt:lpstr>Why choose one over the other?</vt:lpstr>
      <vt:lpstr>Message Passing</vt:lpstr>
      <vt:lpstr>Message Passing in Rust - Channels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producer single consumer</vt:lpstr>
      <vt:lpstr>PowerPoint Presentation</vt:lpstr>
      <vt:lpstr>PowerPoint Presentation</vt:lpstr>
      <vt:lpstr>PowerPoint Presentation</vt:lpstr>
      <vt:lpstr>PowerPoint Presentation</vt:lpstr>
      <vt:lpstr>Mutexes</vt:lpstr>
      <vt:lpstr>Two rules to remember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Ok, so we can protect data </vt:lpstr>
      <vt:lpstr>PowerPoint Presentation</vt:lpstr>
      <vt:lpstr>PowerPoint Presentation</vt:lpstr>
      <vt:lpstr>PowerPoint Presentation</vt:lpstr>
      <vt:lpstr>PowerPoint Presentation</vt:lpstr>
      <vt:lpstr>Reference Counting Pointers</vt:lpstr>
      <vt:lpstr>Rc&lt;T&gt;</vt:lpstr>
      <vt:lpstr>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Sharing data with Rc&lt;T&gt;</vt:lpstr>
      <vt:lpstr>Rc::clone()</vt:lpstr>
      <vt:lpstr>Rc::clone()</vt:lpstr>
      <vt:lpstr>Rc::clone()</vt:lpstr>
      <vt:lpstr>Rc::clone()</vt:lpstr>
      <vt:lpstr>Rc::clone()</vt:lpstr>
      <vt:lpstr>Rc::clone()</vt:lpstr>
      <vt:lpstr>Rc::clone()</vt:lpstr>
      <vt:lpstr>Rc::clone()</vt:lpstr>
      <vt:lpstr>Rc::clone()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Thread safety!</vt:lpstr>
      <vt:lpstr>PowerPoint Presentation</vt:lpstr>
      <vt:lpstr>PowerPoint Presentation</vt:lpstr>
      <vt:lpstr>PowerPoint Presentation</vt:lpstr>
      <vt:lpstr>PowerPoint Presentation</vt:lpstr>
      <vt:lpstr>A word about concurrency APIs…</vt:lpstr>
      <vt:lpstr>Extensible Concurrency</vt:lpstr>
      <vt:lpstr>Send: Transferring Ownership Between</vt:lpstr>
      <vt:lpstr>Sync: Allow access from multiple threads</vt:lpstr>
      <vt:lpstr>Implementing Sync and Send is Unsafe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451/551</dc:title>
  <dc:creator>Jeremy Blackburn</dc:creator>
  <cp:lastModifiedBy>Jeremy Blackburn</cp:lastModifiedBy>
  <cp:revision>17</cp:revision>
  <dcterms:created xsi:type="dcterms:W3CDTF">2023-02-14T12:46:12Z</dcterms:created>
  <dcterms:modified xsi:type="dcterms:W3CDTF">2025-01-23T12:20:51Z</dcterms:modified>
</cp:coreProperties>
</file>